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71" r:id="rId4"/>
    <p:sldId id="263" r:id="rId5"/>
    <p:sldId id="258" r:id="rId6"/>
    <p:sldId id="261" r:id="rId7"/>
    <p:sldId id="259" r:id="rId8"/>
    <p:sldId id="272" r:id="rId9"/>
    <p:sldId id="260" r:id="rId10"/>
    <p:sldId id="262" r:id="rId11"/>
    <p:sldId id="264" r:id="rId12"/>
    <p:sldId id="274" r:id="rId13"/>
    <p:sldId id="273" r:id="rId14"/>
    <p:sldId id="265" r:id="rId15"/>
    <p:sldId id="266" r:id="rId16"/>
    <p:sldId id="267" r:id="rId17"/>
    <p:sldId id="268" r:id="rId18"/>
    <p:sldId id="269" r:id="rId19"/>
    <p:sldId id="276" r:id="rId20"/>
    <p:sldId id="277" r:id="rId21"/>
    <p:sldId id="282" r:id="rId22"/>
    <p:sldId id="278" r:id="rId23"/>
    <p:sldId id="279" r:id="rId24"/>
    <p:sldId id="280" r:id="rId25"/>
    <p:sldId id="281" r:id="rId26"/>
    <p:sldId id="270" r:id="rId27"/>
  </p:sldIdLst>
  <p:sldSz cx="9144000" cy="6858000" type="screen4x3"/>
  <p:notesSz cx="6858000" cy="9144000"/>
  <p:custShowLst>
    <p:custShow name="Custom Show 1" id="0">
      <p:sldLst>
        <p:sld r:id="rId2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3904"/>
    <a:srgbClr val="CD4F40"/>
    <a:srgbClr val="33120D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>
      <p:cViewPr>
        <p:scale>
          <a:sx n="51" d="100"/>
          <a:sy n="51" d="100"/>
        </p:scale>
        <p:origin x="-978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226C5C-B3CE-4ED0-95B2-37A4BB8183BB}" type="datetimeFigureOut">
              <a:rPr lang="en-IN" smtClean="0"/>
              <a:t>10-03-2017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6720D8-8575-437A-9771-7F0EB84974A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43946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720D8-8575-437A-9771-7F0EB84974A9}" type="slidenum">
              <a:rPr lang="en-IN" smtClean="0"/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87845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A263A-172A-49B0-BBEF-3C26FC4E0B57}" type="datetime1">
              <a:rPr lang="en-US" smtClean="0"/>
              <a:t>10-03-2017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0516-98B1-4D80-A40F-CF378A97BBD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931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952F-2D12-4298-836C-7E32B0F62A7E}" type="datetime1">
              <a:rPr lang="en-US" smtClean="0"/>
              <a:t>10-03-2017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0516-98B1-4D80-A40F-CF378A97B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775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9FC4F-6291-4E37-9DB6-9F398D0D7399}" type="datetime1">
              <a:rPr lang="en-US" smtClean="0"/>
              <a:t>10-03-2017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0516-98B1-4D80-A40F-CF378A97B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575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7A6A1-460F-48D9-8E2B-1904815F83E2}" type="datetime1">
              <a:rPr lang="en-US" smtClean="0"/>
              <a:t>10-03-2017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0516-98B1-4D80-A40F-CF378A97B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214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79E69-8E80-44DB-9231-4F4EF89BF8AF}" type="datetime1">
              <a:rPr lang="en-US" smtClean="0"/>
              <a:t>10-03-2017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0516-98B1-4D80-A40F-CF378A97BBD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280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3F029-B8A0-44FF-AC01-A9706BE8E76A}" type="datetime1">
              <a:rPr lang="en-US" smtClean="0"/>
              <a:t>10-03-2017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0516-98B1-4D80-A40F-CF378A97B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521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3BF08-EB51-4E51-B0FD-DF371B04AAAB}" type="datetime1">
              <a:rPr lang="en-US" smtClean="0"/>
              <a:t>10-03-2017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0516-98B1-4D80-A40F-CF378A97B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194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CF217-0530-4FA6-A1FB-7C4F998FB8EA}" type="datetime1">
              <a:rPr lang="en-US" smtClean="0"/>
              <a:t>10-03-2017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0516-98B1-4D80-A40F-CF378A97B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251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1C651-8100-4AE7-8BEE-90D4E3E15264}" type="datetime1">
              <a:rPr lang="en-US" smtClean="0"/>
              <a:t>10-03-2017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0516-98B1-4D80-A40F-CF378A97B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366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8FD5625A-A979-46DD-B52F-F9B4E3C637A2}" type="datetime1">
              <a:rPr lang="en-US" smtClean="0"/>
              <a:t>10-03-2017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DC80516-98B1-4D80-A40F-CF378A97B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82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9F7BB-1A70-4460-BA39-66B3E3F6261B}" type="datetime1">
              <a:rPr lang="en-US" smtClean="0"/>
              <a:t>10-03-2017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0516-98B1-4D80-A40F-CF378A97B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724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423A6E3-1DFE-495B-99EA-82A922B398B6}" type="datetime1">
              <a:rPr lang="en-US" smtClean="0"/>
              <a:t>10-03-2017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FFFFF"/>
                </a:solidFill>
              </a:defRPr>
            </a:lvl1pPr>
          </a:lstStyle>
          <a:p>
            <a:fld id="{ADC80516-98B1-4D80-A40F-CF378A97BBD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" y="5715000"/>
            <a:ext cx="91440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" y="1"/>
            <a:ext cx="9144000" cy="106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907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0" y="3733800"/>
            <a:ext cx="4343400" cy="1524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CD4F40"/>
                </a:solidFill>
                <a:latin typeface="Castellar" panose="020A0402060406010301" pitchFamily="18" charset="0"/>
              </a:rPr>
              <a:t>ADMISSION </a:t>
            </a:r>
          </a:p>
          <a:p>
            <a:r>
              <a:rPr lang="en-US" sz="3600" b="1" dirty="0" smtClean="0">
                <a:solidFill>
                  <a:srgbClr val="CD4F40"/>
                </a:solidFill>
                <a:latin typeface="Castellar" panose="020A0402060406010301" pitchFamily="18" charset="0"/>
              </a:rPr>
              <a:t>2017 - 18</a:t>
            </a:r>
          </a:p>
          <a:p>
            <a:endParaRPr lang="en-US" sz="3600" dirty="0">
              <a:solidFill>
                <a:srgbClr val="CD4F4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2971055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95600" y="-1137"/>
            <a:ext cx="6172200" cy="1676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0" y="713096"/>
            <a:ext cx="5715000" cy="271590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rgbClr val="CD4F40"/>
                </a:solidFill>
                <a:latin typeface="Bookman Old Style" panose="02050604050505020204" pitchFamily="18" charset="0"/>
              </a:rPr>
              <a:t>VIDYA ACADEMY OF SCIENCE &amp; TECHNOLOGY</a:t>
            </a:r>
            <a:br>
              <a:rPr lang="en-US" sz="4000" b="1" dirty="0" smtClean="0">
                <a:solidFill>
                  <a:srgbClr val="CD4F40"/>
                </a:solidFill>
                <a:latin typeface="Bookman Old Style" panose="02050604050505020204" pitchFamily="18" charset="0"/>
              </a:rPr>
            </a:br>
            <a:r>
              <a:rPr lang="en-US" sz="4000" b="1" dirty="0" smtClean="0">
                <a:solidFill>
                  <a:srgbClr val="CD4F40"/>
                </a:solidFill>
                <a:latin typeface="Bookman Old Style" panose="02050604050505020204" pitchFamily="18" charset="0"/>
              </a:rPr>
              <a:t>THRISSUR</a:t>
            </a:r>
            <a:endParaRPr lang="en-US" sz="4000" b="1" dirty="0">
              <a:solidFill>
                <a:srgbClr val="CD4F4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0428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43000"/>
            <a:ext cx="8001000" cy="1096962"/>
          </a:xfrm>
        </p:spPr>
        <p:txBody>
          <a:bodyPr>
            <a:noAutofit/>
          </a:bodyPr>
          <a:lstStyle/>
          <a:p>
            <a:r>
              <a:rPr lang="en-US" sz="3200" b="1" u="sng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ACADEMIC ELIGIBLITY B.TECH - LE (Govt. &amp; Mgt.)</a:t>
            </a:r>
            <a:endParaRPr lang="en-US" sz="3200" b="1" dirty="0">
              <a:solidFill>
                <a:srgbClr val="7B3904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337" y="2438400"/>
            <a:ext cx="8229600" cy="3124200"/>
          </a:xfrm>
        </p:spPr>
        <p:txBody>
          <a:bodyPr>
            <a:normAutofit/>
          </a:bodyPr>
          <a:lstStyle/>
          <a:p>
            <a:pPr lvl="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Diploma </a:t>
            </a:r>
            <a:r>
              <a:rPr lang="en-US" sz="2400" dirty="0">
                <a:solidFill>
                  <a:srgbClr val="7B3904"/>
                </a:solidFill>
                <a:latin typeface="Bookman Old Style" panose="02050604050505020204" pitchFamily="18" charset="0"/>
              </a:rPr>
              <a:t>in Engineering </a:t>
            </a:r>
            <a:r>
              <a:rPr lang="en-US" sz="2400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(3 year course) awarded </a:t>
            </a:r>
            <a:r>
              <a:rPr lang="en-US" sz="2400" dirty="0">
                <a:solidFill>
                  <a:srgbClr val="7B3904"/>
                </a:solidFill>
                <a:latin typeface="Bookman Old Style" panose="02050604050505020204" pitchFamily="18" charset="0"/>
              </a:rPr>
              <a:t>by the State Board of Technical Education or </a:t>
            </a:r>
            <a:r>
              <a:rPr lang="en-US" sz="2400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Equivalent.</a:t>
            </a:r>
          </a:p>
          <a:p>
            <a:pPr lvl="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Rank </a:t>
            </a:r>
            <a:r>
              <a:rPr lang="en-US" sz="2400" dirty="0">
                <a:solidFill>
                  <a:srgbClr val="7B3904"/>
                </a:solidFill>
                <a:latin typeface="Bookman Old Style" panose="02050604050505020204" pitchFamily="18" charset="0"/>
              </a:rPr>
              <a:t>in Entrance Exam for Lateral Entry Test (LET</a:t>
            </a:r>
            <a:r>
              <a:rPr lang="en-US" sz="2400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).</a:t>
            </a:r>
          </a:p>
          <a:p>
            <a:pPr lvl="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Maximum </a:t>
            </a:r>
            <a:r>
              <a:rPr lang="en-US" sz="2400" dirty="0">
                <a:solidFill>
                  <a:srgbClr val="7B3904"/>
                </a:solidFill>
                <a:latin typeface="Bookman Old Style" panose="02050604050505020204" pitchFamily="18" charset="0"/>
              </a:rPr>
              <a:t>age 30years</a:t>
            </a:r>
            <a:r>
              <a:rPr lang="en-US" sz="2400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.</a:t>
            </a:r>
          </a:p>
          <a:p>
            <a:pPr lvl="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An equivalency certificate in case the candidate completed the Diploma course outside of Kerala State</a:t>
            </a:r>
          </a:p>
          <a:p>
            <a:pPr marL="0" lvl="0" indent="0" algn="just">
              <a:lnSpc>
                <a:spcPct val="100000"/>
              </a:lnSpc>
              <a:buNone/>
            </a:pPr>
            <a:endParaRPr lang="en-US" sz="2000" dirty="0" smtClean="0">
              <a:solidFill>
                <a:srgbClr val="7B3904"/>
              </a:solidFill>
              <a:latin typeface="Bookman Old Style" panose="02050604050505020204" pitchFamily="18" charset="0"/>
            </a:endParaRPr>
          </a:p>
          <a:p>
            <a:pPr lvl="0" algn="just">
              <a:lnSpc>
                <a:spcPct val="100000"/>
              </a:lnSpc>
            </a:pPr>
            <a:endParaRPr lang="en-US" sz="1800" dirty="0">
              <a:solidFill>
                <a:srgbClr val="7B3904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0516-98B1-4D80-A40F-CF378A97BBD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19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95400"/>
            <a:ext cx="7924800" cy="715962"/>
          </a:xfrm>
        </p:spPr>
        <p:txBody>
          <a:bodyPr>
            <a:normAutofit fontScale="90000"/>
          </a:bodyPr>
          <a:lstStyle/>
          <a:p>
            <a:r>
              <a:rPr lang="en-US" sz="2400" b="1" i="1" u="sng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/>
            </a:r>
            <a:br>
              <a:rPr lang="en-US" sz="2400" b="1" i="1" u="sng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</a:br>
            <a:r>
              <a:rPr lang="en-US" sz="3100" b="1" i="1" u="sng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B.TECH </a:t>
            </a:r>
            <a:r>
              <a:rPr lang="en-US" sz="3100" b="1" i="1" u="sng" dirty="0">
                <a:solidFill>
                  <a:srgbClr val="7B3904"/>
                </a:solidFill>
                <a:latin typeface="Bookman Old Style" panose="02050604050505020204" pitchFamily="18" charset="0"/>
              </a:rPr>
              <a:t>LE (EQUIVALENCY OF BRANCHES)</a:t>
            </a:r>
            <a:r>
              <a:rPr lang="en-US" sz="2400" b="1" i="1" u="sng" dirty="0">
                <a:solidFill>
                  <a:srgbClr val="7B3904"/>
                </a:solidFill>
                <a:latin typeface="Bookman Old Style" panose="02050604050505020204" pitchFamily="18" charset="0"/>
              </a:rPr>
              <a:t/>
            </a:r>
            <a:br>
              <a:rPr lang="en-US" sz="2400" b="1" i="1" u="sng" dirty="0">
                <a:solidFill>
                  <a:srgbClr val="7B3904"/>
                </a:solidFill>
                <a:latin typeface="Bookman Old Style" panose="02050604050505020204" pitchFamily="18" charset="0"/>
              </a:rPr>
            </a:br>
            <a:endParaRPr lang="en-US" sz="2400" b="1" dirty="0">
              <a:solidFill>
                <a:srgbClr val="7B390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62000"/>
            <a:ext cx="8229600" cy="3810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en-US" sz="2000" dirty="0">
              <a:solidFill>
                <a:srgbClr val="0000FF"/>
              </a:solidFill>
              <a:latin typeface="Bookman Old Style" panose="02050604050505020204" pitchFamily="18" charset="0"/>
            </a:endParaRPr>
          </a:p>
          <a:p>
            <a:pPr marL="0" lvl="0" indent="0" algn="just">
              <a:lnSpc>
                <a:spcPct val="150000"/>
              </a:lnSpc>
              <a:buNone/>
            </a:pPr>
            <a:endParaRPr lang="en-US" sz="1800" dirty="0">
              <a:solidFill>
                <a:srgbClr val="0000FF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264493"/>
              </p:ext>
            </p:extLst>
          </p:nvPr>
        </p:nvGraphicFramePr>
        <p:xfrm>
          <a:off x="518615" y="2011362"/>
          <a:ext cx="8229600" cy="3276601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5715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604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3200400" algn="l"/>
                        </a:tabLst>
                      </a:pPr>
                      <a:r>
                        <a:rPr lang="en-US" sz="2800" u="none" dirty="0">
                          <a:effectLst/>
                        </a:rPr>
                        <a:t>Specialization in Diploma Course</a:t>
                      </a:r>
                      <a:endParaRPr lang="en-US" sz="2800" i="0" u="none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06" marR="3010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3200400" algn="l"/>
                        </a:tabLst>
                      </a:pPr>
                      <a:r>
                        <a:rPr lang="en-US" sz="2800" u="none" dirty="0" smtClean="0">
                          <a:effectLst/>
                        </a:rPr>
                        <a:t>Equated </a:t>
                      </a:r>
                      <a:r>
                        <a:rPr lang="en-US" sz="2800" u="none" dirty="0">
                          <a:effectLst/>
                        </a:rPr>
                        <a:t>to B.Tech Course</a:t>
                      </a:r>
                      <a:endParaRPr lang="en-US" sz="2800" i="0" u="none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06" marR="30106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836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3200400" algn="l"/>
                        </a:tabLst>
                      </a:pPr>
                      <a:r>
                        <a:rPr lang="en-US" sz="2000" u="none" dirty="0">
                          <a:effectLst/>
                        </a:rPr>
                        <a:t>Civil </a:t>
                      </a:r>
                      <a:r>
                        <a:rPr lang="en-US" sz="2000" u="none" dirty="0" smtClean="0">
                          <a:effectLst/>
                        </a:rPr>
                        <a:t>Engineering/</a:t>
                      </a:r>
                      <a:r>
                        <a:rPr lang="en-US" sz="2000" u="none" baseline="0" dirty="0" smtClean="0">
                          <a:effectLst/>
                        </a:rPr>
                        <a:t> </a:t>
                      </a:r>
                      <a:r>
                        <a:rPr lang="en-US" sz="2000" u="none" dirty="0" smtClean="0">
                          <a:effectLst/>
                        </a:rPr>
                        <a:t>Architecture/ Quantity </a:t>
                      </a:r>
                      <a:r>
                        <a:rPr lang="en-US" sz="2000" u="none" dirty="0">
                          <a:effectLst/>
                        </a:rPr>
                        <a:t>Survey &amp; Construction Management</a:t>
                      </a:r>
                      <a:endParaRPr lang="en-US" sz="2000" i="0" u="none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06" marR="3010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3200400" algn="l"/>
                        </a:tabLst>
                      </a:pPr>
                      <a:r>
                        <a:rPr lang="en-US" sz="3600" u="none" dirty="0" smtClean="0">
                          <a:effectLst/>
                        </a:rPr>
                        <a:t>CE</a:t>
                      </a:r>
                      <a:endParaRPr lang="en-US" sz="3600" b="1" i="0" u="none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06" marR="30106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4780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3200400" algn="l"/>
                        </a:tabLst>
                      </a:pPr>
                      <a:r>
                        <a:rPr lang="en-US" sz="2000" u="none" dirty="0" smtClean="0">
                          <a:effectLst/>
                        </a:rPr>
                        <a:t>Computer </a:t>
                      </a:r>
                      <a:r>
                        <a:rPr lang="en-US" sz="2000" u="none" dirty="0">
                          <a:effectLst/>
                        </a:rPr>
                        <a:t>Applications and </a:t>
                      </a:r>
                      <a:r>
                        <a:rPr lang="en-US" sz="2000" u="none" dirty="0" smtClean="0">
                          <a:effectLst/>
                        </a:rPr>
                        <a:t>Business  Management/ Computer Engineering/Computer </a:t>
                      </a:r>
                      <a:r>
                        <a:rPr lang="en-US" sz="2000" u="none" dirty="0">
                          <a:effectLst/>
                        </a:rPr>
                        <a:t>Hardware </a:t>
                      </a:r>
                      <a:r>
                        <a:rPr lang="en-US" sz="2000" u="none" dirty="0" smtClean="0">
                          <a:effectLst/>
                        </a:rPr>
                        <a:t>Maintenance/ Information Technology/Electronics </a:t>
                      </a:r>
                      <a:r>
                        <a:rPr lang="en-US" sz="2000" u="none" dirty="0">
                          <a:effectLst/>
                        </a:rPr>
                        <a:t>&amp; Robotics </a:t>
                      </a:r>
                      <a:r>
                        <a:rPr lang="en-US" sz="2000" u="none" dirty="0" smtClean="0">
                          <a:effectLst/>
                        </a:rPr>
                        <a:t>Engineering</a:t>
                      </a:r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i="0" u="none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06" marR="3010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3200400" algn="l"/>
                        </a:tabLst>
                      </a:pPr>
                      <a:r>
                        <a:rPr lang="en-US" sz="3600" u="none" dirty="0" smtClean="0">
                          <a:effectLst/>
                        </a:rPr>
                        <a:t>CSE</a:t>
                      </a:r>
                      <a:endParaRPr lang="en-US" sz="3600" b="1" i="0" u="none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06" marR="30106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0516-98B1-4D80-A40F-CF378A97BBD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1350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690" y="1295400"/>
            <a:ext cx="7924800" cy="715962"/>
          </a:xfrm>
        </p:spPr>
        <p:txBody>
          <a:bodyPr>
            <a:normAutofit fontScale="90000"/>
          </a:bodyPr>
          <a:lstStyle/>
          <a:p>
            <a:r>
              <a:rPr lang="en-US" sz="2400" b="1" i="1" u="sng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/>
            </a:r>
            <a:br>
              <a:rPr lang="en-US" sz="2400" b="1" i="1" u="sng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</a:br>
            <a:r>
              <a:rPr lang="en-US" sz="3100" b="1" i="1" u="sng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B.TECH </a:t>
            </a:r>
            <a:r>
              <a:rPr lang="en-US" sz="3100" b="1" i="1" u="sng" dirty="0">
                <a:solidFill>
                  <a:srgbClr val="7B3904"/>
                </a:solidFill>
                <a:latin typeface="Bookman Old Style" panose="02050604050505020204" pitchFamily="18" charset="0"/>
              </a:rPr>
              <a:t>LE (EQUIVALENCY OF BRANCHES)</a:t>
            </a:r>
            <a:r>
              <a:rPr lang="en-US" sz="2400" b="1" i="1" u="sng" dirty="0">
                <a:solidFill>
                  <a:srgbClr val="7B3904"/>
                </a:solidFill>
                <a:latin typeface="Bookman Old Style" panose="02050604050505020204" pitchFamily="18" charset="0"/>
              </a:rPr>
              <a:t/>
            </a:r>
            <a:br>
              <a:rPr lang="en-US" sz="2400" b="1" i="1" u="sng" dirty="0">
                <a:solidFill>
                  <a:srgbClr val="7B3904"/>
                </a:solidFill>
                <a:latin typeface="Bookman Old Style" panose="02050604050505020204" pitchFamily="18" charset="0"/>
              </a:rPr>
            </a:br>
            <a:endParaRPr lang="en-US" sz="2400" b="1" dirty="0">
              <a:solidFill>
                <a:srgbClr val="7B390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62000"/>
            <a:ext cx="8229600" cy="3810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en-US" sz="2000" dirty="0">
              <a:solidFill>
                <a:srgbClr val="0000FF"/>
              </a:solidFill>
              <a:latin typeface="Bookman Old Style" panose="02050604050505020204" pitchFamily="18" charset="0"/>
            </a:endParaRPr>
          </a:p>
          <a:p>
            <a:pPr marL="0" lvl="0" indent="0" algn="just">
              <a:lnSpc>
                <a:spcPct val="150000"/>
              </a:lnSpc>
              <a:buNone/>
            </a:pPr>
            <a:endParaRPr lang="en-US" sz="1800" dirty="0">
              <a:solidFill>
                <a:srgbClr val="0000FF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762180"/>
              </p:ext>
            </p:extLst>
          </p:nvPr>
        </p:nvGraphicFramePr>
        <p:xfrm>
          <a:off x="457200" y="2057400"/>
          <a:ext cx="8153400" cy="3185362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61352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181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327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3200400" algn="l"/>
                        </a:tabLst>
                      </a:pPr>
                      <a:r>
                        <a:rPr lang="en-US" sz="2400" u="none" dirty="0">
                          <a:effectLst/>
                        </a:rPr>
                        <a:t>Specialization in Diploma Course</a:t>
                      </a:r>
                      <a:endParaRPr lang="en-US" sz="2400" i="0" u="none" dirty="0">
                        <a:solidFill>
                          <a:srgbClr val="7B390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06" marR="3010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3200400" algn="l"/>
                        </a:tabLst>
                      </a:pPr>
                      <a:r>
                        <a:rPr lang="en-US" sz="2400" u="none" dirty="0" smtClean="0">
                          <a:effectLst/>
                        </a:rPr>
                        <a:t>Equated </a:t>
                      </a:r>
                      <a:r>
                        <a:rPr lang="en-US" sz="2400" u="none" dirty="0">
                          <a:effectLst/>
                        </a:rPr>
                        <a:t>to B.Tech Course</a:t>
                      </a:r>
                      <a:endParaRPr lang="en-US" sz="2400" i="0" u="none" dirty="0">
                        <a:solidFill>
                          <a:srgbClr val="7B390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06" marR="30106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322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3200400" algn="l"/>
                        </a:tabLst>
                      </a:pPr>
                      <a:r>
                        <a:rPr lang="en-US" sz="2000" u="none" dirty="0">
                          <a:effectLst/>
                        </a:rPr>
                        <a:t>Electrical and Electronics Engineering</a:t>
                      </a:r>
                      <a:endParaRPr lang="en-US" sz="2000" i="0" u="none" dirty="0">
                        <a:solidFill>
                          <a:srgbClr val="7B390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06" marR="3010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3200400" algn="l"/>
                        </a:tabLst>
                      </a:pPr>
                      <a:r>
                        <a:rPr lang="en-US" sz="2800" u="none" dirty="0" smtClean="0">
                          <a:effectLst/>
                        </a:rPr>
                        <a:t>EEE</a:t>
                      </a:r>
                      <a:endParaRPr lang="en-US" sz="2800" b="1" i="0" u="none" dirty="0">
                        <a:solidFill>
                          <a:srgbClr val="7B390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06" marR="30106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5935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3200400" algn="l"/>
                        </a:tabLst>
                      </a:pPr>
                      <a:r>
                        <a:rPr lang="en-US" sz="2000" u="none" dirty="0" smtClean="0">
                          <a:effectLst/>
                        </a:rPr>
                        <a:t>Applied Electronics/ Instrument Technology/ Electronics </a:t>
                      </a:r>
                      <a:r>
                        <a:rPr lang="en-US" sz="2000" u="none" dirty="0">
                          <a:effectLst/>
                        </a:rPr>
                        <a:t>and </a:t>
                      </a:r>
                      <a:r>
                        <a:rPr lang="en-US" sz="2000" u="none" dirty="0" smtClean="0">
                          <a:effectLst/>
                        </a:rPr>
                        <a:t>Instrumentation/ Medical Electronics/ Electronics Engineering/ Electronics </a:t>
                      </a:r>
                      <a:r>
                        <a:rPr lang="en-US" sz="2000" u="none" dirty="0">
                          <a:effectLst/>
                        </a:rPr>
                        <a:t>and Avionics </a:t>
                      </a:r>
                      <a:r>
                        <a:rPr lang="en-US" sz="2000" u="none" dirty="0" smtClean="0">
                          <a:effectLst/>
                        </a:rPr>
                        <a:t>Engineering/ Electronics </a:t>
                      </a:r>
                      <a:r>
                        <a:rPr lang="en-US" sz="2000" u="none" dirty="0">
                          <a:effectLst/>
                        </a:rPr>
                        <a:t>and Communication </a:t>
                      </a:r>
                      <a:r>
                        <a:rPr lang="en-US" sz="2000" u="none" dirty="0" smtClean="0">
                          <a:effectLst/>
                        </a:rPr>
                        <a:t>Engineering/ Electronics </a:t>
                      </a:r>
                      <a:r>
                        <a:rPr lang="en-US" sz="2000" u="none" dirty="0">
                          <a:effectLst/>
                        </a:rPr>
                        <a:t>Production </a:t>
                      </a:r>
                      <a:r>
                        <a:rPr lang="en-US" sz="2000" u="none" dirty="0" smtClean="0">
                          <a:effectLst/>
                        </a:rPr>
                        <a:t>Technology/ Telecommunication Technology</a:t>
                      </a:r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i="0" u="none" dirty="0">
                        <a:solidFill>
                          <a:srgbClr val="7B390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06" marR="3010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3200400" algn="l"/>
                        </a:tabLst>
                      </a:pPr>
                      <a:r>
                        <a:rPr lang="en-US" sz="2800" u="none" dirty="0" smtClean="0">
                          <a:effectLst/>
                        </a:rPr>
                        <a:t>ECE</a:t>
                      </a:r>
                      <a:endParaRPr lang="en-US" sz="2800" b="1" i="0" u="none" dirty="0">
                        <a:solidFill>
                          <a:srgbClr val="7B390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06" marR="30106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0516-98B1-4D80-A40F-CF378A97BBD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7102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71600"/>
            <a:ext cx="7924800" cy="715962"/>
          </a:xfrm>
        </p:spPr>
        <p:txBody>
          <a:bodyPr>
            <a:normAutofit fontScale="90000"/>
          </a:bodyPr>
          <a:lstStyle/>
          <a:p>
            <a:r>
              <a:rPr lang="en-US" sz="2400" b="1" i="1" u="sng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/>
            </a:r>
            <a:br>
              <a:rPr lang="en-US" sz="2400" b="1" i="1" u="sng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</a:br>
            <a:r>
              <a:rPr lang="en-US" sz="3100" b="1" i="1" u="sng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B.TECH </a:t>
            </a:r>
            <a:r>
              <a:rPr lang="en-US" sz="3100" b="1" i="1" u="sng" dirty="0">
                <a:solidFill>
                  <a:srgbClr val="7B3904"/>
                </a:solidFill>
                <a:latin typeface="Bookman Old Style" panose="02050604050505020204" pitchFamily="18" charset="0"/>
              </a:rPr>
              <a:t>LE (EQUIVALENCY OF BRANCHES)</a:t>
            </a:r>
            <a:r>
              <a:rPr lang="en-US" sz="2400" b="1" i="1" u="sng" dirty="0">
                <a:solidFill>
                  <a:srgbClr val="7B3904"/>
                </a:solidFill>
                <a:latin typeface="Bookman Old Style" panose="02050604050505020204" pitchFamily="18" charset="0"/>
              </a:rPr>
              <a:t/>
            </a:r>
            <a:br>
              <a:rPr lang="en-US" sz="2400" b="1" i="1" u="sng" dirty="0">
                <a:solidFill>
                  <a:srgbClr val="7B3904"/>
                </a:solidFill>
                <a:latin typeface="Bookman Old Style" panose="02050604050505020204" pitchFamily="18" charset="0"/>
              </a:rPr>
            </a:br>
            <a:endParaRPr lang="en-US" sz="2400" b="1" dirty="0">
              <a:solidFill>
                <a:srgbClr val="7B390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62000"/>
            <a:ext cx="8229600" cy="3810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en-US" sz="2000" dirty="0">
              <a:solidFill>
                <a:srgbClr val="0000FF"/>
              </a:solidFill>
              <a:latin typeface="Bookman Old Style" panose="02050604050505020204" pitchFamily="18" charset="0"/>
            </a:endParaRPr>
          </a:p>
          <a:p>
            <a:pPr marL="0" lvl="0" indent="0" algn="just">
              <a:lnSpc>
                <a:spcPct val="150000"/>
              </a:lnSpc>
              <a:buNone/>
            </a:pPr>
            <a:endParaRPr lang="en-US" sz="1800" dirty="0">
              <a:solidFill>
                <a:srgbClr val="0000FF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664775"/>
              </p:ext>
            </p:extLst>
          </p:nvPr>
        </p:nvGraphicFramePr>
        <p:xfrm>
          <a:off x="457200" y="1904998"/>
          <a:ext cx="8153400" cy="3733802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61352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181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915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3200400" algn="l"/>
                        </a:tabLst>
                      </a:pPr>
                      <a:r>
                        <a:rPr lang="en-US" sz="2400" u="none" dirty="0">
                          <a:effectLst/>
                        </a:rPr>
                        <a:t>Specialization in Diploma Course</a:t>
                      </a:r>
                      <a:endParaRPr lang="en-US" sz="2400" i="0" u="none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06" marR="3010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3200400" algn="l"/>
                        </a:tabLst>
                      </a:pPr>
                      <a:r>
                        <a:rPr lang="en-US" sz="2400" u="none" dirty="0" smtClean="0">
                          <a:effectLst/>
                        </a:rPr>
                        <a:t>Equated </a:t>
                      </a:r>
                      <a:r>
                        <a:rPr lang="en-US" sz="2400" u="none" dirty="0">
                          <a:effectLst/>
                        </a:rPr>
                        <a:t>to B.Tech Course</a:t>
                      </a:r>
                      <a:endParaRPr lang="en-US" sz="2400" i="0" u="none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06" marR="30106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9920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3200400" algn="l"/>
                        </a:tabLst>
                      </a:pPr>
                      <a:r>
                        <a:rPr lang="en-US" sz="2000" u="none" dirty="0" smtClean="0">
                          <a:effectLst/>
                        </a:rPr>
                        <a:t>Auto </a:t>
                      </a:r>
                      <a:r>
                        <a:rPr lang="en-US" sz="2000" u="none" dirty="0">
                          <a:effectLst/>
                        </a:rPr>
                        <a:t>Mobile </a:t>
                      </a:r>
                      <a:r>
                        <a:rPr lang="en-US" sz="2000" u="none" dirty="0" smtClean="0">
                          <a:effectLst/>
                        </a:rPr>
                        <a:t>Engineering/ Tool </a:t>
                      </a:r>
                      <a:r>
                        <a:rPr lang="en-US" sz="2000" u="none" dirty="0">
                          <a:effectLst/>
                        </a:rPr>
                        <a:t>and </a:t>
                      </a:r>
                      <a:r>
                        <a:rPr lang="en-US" sz="2000" u="none" dirty="0" smtClean="0">
                          <a:effectLst/>
                        </a:rPr>
                        <a:t>Die/ Wood </a:t>
                      </a:r>
                      <a:r>
                        <a:rPr lang="en-US" sz="2000" u="none" dirty="0">
                          <a:effectLst/>
                        </a:rPr>
                        <a:t>and paper </a:t>
                      </a:r>
                      <a:r>
                        <a:rPr lang="en-US" sz="2000" u="none" dirty="0" smtClean="0">
                          <a:effectLst/>
                        </a:rPr>
                        <a:t>Technology/ Plastic </a:t>
                      </a:r>
                      <a:r>
                        <a:rPr lang="en-US" sz="2000" u="none" dirty="0">
                          <a:effectLst/>
                        </a:rPr>
                        <a:t>Moulding Technology From </a:t>
                      </a:r>
                      <a:r>
                        <a:rPr lang="en-US" sz="2000" u="none" dirty="0" smtClean="0">
                          <a:effectLst/>
                        </a:rPr>
                        <a:t>CIPAT/ Mechanical Engineering/ Mechatronix Engineering/ Aeronautical Engineering</a:t>
                      </a:r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i="0" u="none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06" marR="3010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3200400" algn="l"/>
                        </a:tabLst>
                      </a:pPr>
                      <a:r>
                        <a:rPr lang="en-US" sz="2000" u="none" dirty="0" smtClean="0">
                          <a:effectLst/>
                        </a:rPr>
                        <a:t>ME</a:t>
                      </a:r>
                      <a:endParaRPr lang="en-US" sz="2000" i="0" u="none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06" marR="30106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3200400" algn="l"/>
                        </a:tabLst>
                      </a:pPr>
                      <a:r>
                        <a:rPr lang="en-US" sz="2000" u="none" dirty="0" smtClean="0">
                          <a:effectLst/>
                        </a:rPr>
                        <a:t>Tool </a:t>
                      </a:r>
                      <a:r>
                        <a:rPr lang="en-US" sz="2000" u="none" dirty="0">
                          <a:effectLst/>
                        </a:rPr>
                        <a:t>and </a:t>
                      </a:r>
                      <a:r>
                        <a:rPr lang="en-US" sz="2000" u="none" dirty="0" smtClean="0">
                          <a:effectLst/>
                        </a:rPr>
                        <a:t>Die/ Wood </a:t>
                      </a:r>
                      <a:r>
                        <a:rPr lang="en-US" sz="2000" u="none" dirty="0">
                          <a:effectLst/>
                        </a:rPr>
                        <a:t>and paper </a:t>
                      </a:r>
                      <a:r>
                        <a:rPr lang="en-US" sz="2000" u="none" dirty="0" smtClean="0">
                          <a:effectLst/>
                        </a:rPr>
                        <a:t>Technology/ Plastic </a:t>
                      </a:r>
                      <a:r>
                        <a:rPr lang="en-US" sz="2000" u="none" dirty="0">
                          <a:effectLst/>
                        </a:rPr>
                        <a:t>Moulding Technology From </a:t>
                      </a:r>
                      <a:r>
                        <a:rPr lang="en-US" sz="2000" u="none" dirty="0" smtClean="0">
                          <a:effectLst/>
                        </a:rPr>
                        <a:t>CIPAT/ Mechanical Engineering/ Mechatronix Engineering</a:t>
                      </a:r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i="0" u="none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06" marR="3010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3200400" algn="l"/>
                        </a:tabLst>
                      </a:pPr>
                      <a:r>
                        <a:rPr lang="en-US" sz="2000" u="none" dirty="0" smtClean="0">
                          <a:effectLst/>
                        </a:rPr>
                        <a:t>PE</a:t>
                      </a:r>
                      <a:endParaRPr lang="en-US" sz="2000" i="0" u="none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06" marR="30106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0516-98B1-4D80-A40F-CF378A97BBD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9855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65238"/>
            <a:ext cx="8382000" cy="563562"/>
          </a:xfrm>
        </p:spPr>
        <p:txBody>
          <a:bodyPr>
            <a:noAutofit/>
          </a:bodyPr>
          <a:lstStyle/>
          <a:p>
            <a:r>
              <a:rPr lang="en-US" sz="2800" b="1" u="sng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ACADEMIC ELIGIBLITY </a:t>
            </a:r>
            <a:r>
              <a:rPr lang="mr-IN" sz="2800" b="1" u="sng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–</a:t>
            </a:r>
            <a:r>
              <a:rPr lang="en-US" sz="2800" b="1" u="sng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 MCA (Govt. &amp; Mgt.)</a:t>
            </a:r>
            <a:endParaRPr lang="en-US" sz="2800" b="1" dirty="0">
              <a:solidFill>
                <a:srgbClr val="7B3904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229600" cy="403860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 Any Bachelor’s </a:t>
            </a:r>
            <a:r>
              <a:rPr lang="en-US" sz="2000" dirty="0">
                <a:solidFill>
                  <a:srgbClr val="7B3904"/>
                </a:solidFill>
                <a:latin typeface="Bookman Old Style" panose="02050604050505020204" pitchFamily="18" charset="0"/>
              </a:rPr>
              <a:t>Degree of minimum 3 years’ duration in any </a:t>
            </a:r>
            <a:r>
              <a:rPr lang="en-US" sz="2000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discipline:</a:t>
            </a:r>
          </a:p>
          <a:p>
            <a:pPr lvl="2" algn="just">
              <a:lnSpc>
                <a:spcPct val="100000"/>
              </a:lnSpc>
            </a:pPr>
            <a:r>
              <a:rPr lang="en-US" sz="16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with Maths </a:t>
            </a:r>
            <a:r>
              <a:rPr lang="en-US" sz="1600" dirty="0">
                <a:solidFill>
                  <a:schemeClr val="tx1"/>
                </a:solidFill>
                <a:latin typeface="Bookman Old Style" panose="02050604050505020204" pitchFamily="18" charset="0"/>
              </a:rPr>
              <a:t>at 10 + 2 level OR </a:t>
            </a:r>
            <a:endParaRPr lang="en-US" sz="1600" dirty="0" smtClean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lvl="2" algn="just">
              <a:lnSpc>
                <a:spcPct val="100000"/>
              </a:lnSpc>
            </a:pPr>
            <a:r>
              <a:rPr lang="en-US" sz="16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Maths</a:t>
            </a:r>
            <a:r>
              <a:rPr lang="en-US" sz="1600" dirty="0">
                <a:solidFill>
                  <a:schemeClr val="tx1"/>
                </a:solidFill>
                <a:latin typeface="Bookman Old Style" panose="02050604050505020204" pitchFamily="18" charset="0"/>
              </a:rPr>
              <a:t>/Statistics as one of the subjects OR </a:t>
            </a:r>
            <a:endParaRPr lang="en-US" sz="1600" dirty="0" smtClean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lvl="2" algn="just">
              <a:lnSpc>
                <a:spcPct val="100000"/>
              </a:lnSpc>
            </a:pPr>
            <a:r>
              <a:rPr lang="en-US" sz="16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BCA Degree</a:t>
            </a:r>
          </a:p>
          <a:p>
            <a:pPr lvl="2" algn="just">
              <a:lnSpc>
                <a:spcPct val="100000"/>
              </a:lnSpc>
            </a:pPr>
            <a:r>
              <a:rPr lang="en-US" sz="16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A minimum </a:t>
            </a:r>
            <a:r>
              <a:rPr lang="en-US" sz="1600" dirty="0">
                <a:solidFill>
                  <a:schemeClr val="tx1"/>
                </a:solidFill>
                <a:latin typeface="Bookman Old Style" panose="02050604050505020204" pitchFamily="18" charset="0"/>
              </a:rPr>
              <a:t>aggregate of 50% marks in </a:t>
            </a:r>
            <a:r>
              <a:rPr lang="en-US" sz="16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Degree examination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 Candidates should have qualified in the MCA ENTRANCE EXAM.</a:t>
            </a:r>
          </a:p>
          <a:p>
            <a:pPr lvl="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 Equivalency </a:t>
            </a:r>
            <a:r>
              <a:rPr lang="en-US" sz="2000" dirty="0">
                <a:solidFill>
                  <a:srgbClr val="7B3904"/>
                </a:solidFill>
                <a:latin typeface="Bookman Old Style" panose="02050604050505020204" pitchFamily="18" charset="0"/>
              </a:rPr>
              <a:t>certificate in case the candidate completed the </a:t>
            </a:r>
            <a:r>
              <a:rPr lang="en-US" sz="2000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Degree </a:t>
            </a:r>
            <a:r>
              <a:rPr lang="en-US" sz="2000" dirty="0">
                <a:solidFill>
                  <a:srgbClr val="7B3904"/>
                </a:solidFill>
                <a:latin typeface="Bookman Old Style" panose="02050604050505020204" pitchFamily="18" charset="0"/>
              </a:rPr>
              <a:t>course </a:t>
            </a:r>
            <a:r>
              <a:rPr lang="en-US" sz="2000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from a University outside </a:t>
            </a:r>
            <a:r>
              <a:rPr lang="en-US" sz="2000" dirty="0">
                <a:solidFill>
                  <a:srgbClr val="7B3904"/>
                </a:solidFill>
                <a:latin typeface="Bookman Old Style" panose="02050604050505020204" pitchFamily="18" charset="0"/>
              </a:rPr>
              <a:t>of Kerala </a:t>
            </a:r>
            <a:r>
              <a:rPr lang="en-US" sz="2000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State</a:t>
            </a:r>
            <a:endParaRPr lang="en-US" sz="2000" dirty="0">
              <a:solidFill>
                <a:srgbClr val="7B3904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0516-98B1-4D80-A40F-CF378A97BBD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17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36638"/>
            <a:ext cx="8001000" cy="792162"/>
          </a:xfrm>
        </p:spPr>
        <p:txBody>
          <a:bodyPr>
            <a:normAutofit/>
          </a:bodyPr>
          <a:lstStyle/>
          <a:p>
            <a:r>
              <a:rPr lang="en-US" sz="3100" b="1" i="1" u="sng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MCA </a:t>
            </a:r>
            <a:r>
              <a:rPr lang="en-US" sz="3100" b="1" i="1" u="sng" dirty="0">
                <a:solidFill>
                  <a:srgbClr val="7B3904"/>
                </a:solidFill>
                <a:latin typeface="Bookman Old Style" panose="02050604050505020204" pitchFamily="18" charset="0"/>
              </a:rPr>
              <a:t>(RELAXATION OF MARKS</a:t>
            </a:r>
            <a:r>
              <a:rPr lang="en-US" sz="3100" b="1" i="1" u="sng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) </a:t>
            </a:r>
            <a:endParaRPr lang="en-US" sz="2400" b="1" dirty="0">
              <a:solidFill>
                <a:srgbClr val="7B390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382000" cy="4267200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 SEBC &amp; Physically Handicapped candidates </a:t>
            </a:r>
          </a:p>
          <a:p>
            <a:pPr lvl="2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The aggregate mark required is 45%. </a:t>
            </a:r>
            <a:endParaRPr lang="en-US" sz="2200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 SC </a:t>
            </a:r>
            <a:r>
              <a:rPr lang="en-US" sz="2800" dirty="0">
                <a:solidFill>
                  <a:srgbClr val="7B3904"/>
                </a:solidFill>
                <a:latin typeface="Bookman Old Style" panose="02050604050505020204" pitchFamily="18" charset="0"/>
              </a:rPr>
              <a:t>and ST </a:t>
            </a:r>
            <a:r>
              <a:rPr lang="en-US" sz="2800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candidates – </a:t>
            </a:r>
          </a:p>
          <a:p>
            <a:pPr lvl="2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Minimum required pass marks in </a:t>
            </a:r>
            <a:r>
              <a:rPr lang="en-US" sz="2200" dirty="0">
                <a:solidFill>
                  <a:schemeClr val="tx1"/>
                </a:solidFill>
                <a:latin typeface="Bookman Old Style" panose="02050604050505020204" pitchFamily="18" charset="0"/>
              </a:rPr>
              <a:t>the degree examination is sufficient. </a:t>
            </a:r>
            <a:endParaRPr lang="en-US" sz="12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0516-98B1-4D80-A40F-CF378A97BBD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70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0"/>
            <a:ext cx="8001000" cy="1066800"/>
          </a:xfrm>
        </p:spPr>
        <p:txBody>
          <a:bodyPr>
            <a:noAutofit/>
          </a:bodyPr>
          <a:lstStyle/>
          <a:p>
            <a:r>
              <a:rPr lang="en-US" sz="3200" b="1" u="sng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ACADEMIC ELIGIBLITY – M.TECH (Govt. &amp; Mgt.)</a:t>
            </a:r>
            <a:endParaRPr lang="en-US" sz="3200" b="1" dirty="0">
              <a:solidFill>
                <a:srgbClr val="7B3904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200400"/>
          </a:xfrm>
        </p:spPr>
        <p:txBody>
          <a:bodyPr>
            <a:normAutofit/>
          </a:bodyPr>
          <a:lstStyle/>
          <a:p>
            <a:pPr lvl="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 A minimum of 60% aggregate marks in the Engineering Degree examination. </a:t>
            </a:r>
            <a:endParaRPr lang="en-US" dirty="0">
              <a:solidFill>
                <a:srgbClr val="7B3904"/>
              </a:solidFill>
              <a:latin typeface="Bookman Old Style" panose="02050604050505020204" pitchFamily="18" charset="0"/>
            </a:endParaRPr>
          </a:p>
          <a:p>
            <a:pPr lvl="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 AMIE/AMIETE degree holders shall satisfy </a:t>
            </a:r>
            <a:r>
              <a:rPr lang="en-US" dirty="0">
                <a:solidFill>
                  <a:srgbClr val="7B3904"/>
                </a:solidFill>
                <a:latin typeface="Bookman Old Style" panose="02050604050505020204" pitchFamily="18" charset="0"/>
              </a:rPr>
              <a:t>the following </a:t>
            </a:r>
            <a:r>
              <a:rPr lang="en-US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conditions:</a:t>
            </a:r>
            <a:endParaRPr lang="en-US" dirty="0">
              <a:solidFill>
                <a:srgbClr val="7B3904"/>
              </a:solidFill>
              <a:latin typeface="Bookman Old Style" panose="02050604050505020204" pitchFamily="18" charset="0"/>
            </a:endParaRPr>
          </a:p>
          <a:p>
            <a:pPr lvl="2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chemeClr val="tx1"/>
                </a:solidFill>
                <a:latin typeface="Bookman Old Style" panose="02050604050505020204" pitchFamily="18" charset="0"/>
              </a:rPr>
              <a:t>A</a:t>
            </a:r>
            <a:r>
              <a:rPr lang="en-US" sz="16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Bookman Old Style" panose="02050604050505020204" pitchFamily="18" charset="0"/>
              </a:rPr>
              <a:t>valid GATE score.</a:t>
            </a:r>
          </a:p>
          <a:p>
            <a:pPr lvl="2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chemeClr val="tx1"/>
                </a:solidFill>
                <a:latin typeface="Bookman Old Style" panose="02050604050505020204" pitchFamily="18" charset="0"/>
              </a:rPr>
              <a:t>A minimum of 55% marks for section B in AMIE/AMIETE</a:t>
            </a:r>
            <a:r>
              <a:rPr lang="en-US" sz="16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.</a:t>
            </a:r>
          </a:p>
          <a:p>
            <a:pPr lvl="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 An </a:t>
            </a:r>
            <a:r>
              <a:rPr lang="en-US" dirty="0">
                <a:solidFill>
                  <a:srgbClr val="7B3904"/>
                </a:solidFill>
                <a:latin typeface="Bookman Old Style" panose="02050604050505020204" pitchFamily="18" charset="0"/>
              </a:rPr>
              <a:t>equivalency certificate in case the candidate completed the </a:t>
            </a:r>
            <a:r>
              <a:rPr lang="en-US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qualifying course from outside </a:t>
            </a:r>
            <a:r>
              <a:rPr lang="en-US" dirty="0">
                <a:solidFill>
                  <a:srgbClr val="7B3904"/>
                </a:solidFill>
                <a:latin typeface="Bookman Old Style" panose="02050604050505020204" pitchFamily="18" charset="0"/>
              </a:rPr>
              <a:t>of Kerala </a:t>
            </a:r>
            <a:r>
              <a:rPr lang="en-US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State</a:t>
            </a:r>
            <a:endParaRPr lang="en-US" sz="1600" dirty="0">
              <a:solidFill>
                <a:srgbClr val="7B3904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0516-98B1-4D80-A40F-CF378A97BBD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26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65238"/>
            <a:ext cx="8509312" cy="563562"/>
          </a:xfrm>
        </p:spPr>
        <p:txBody>
          <a:bodyPr>
            <a:noAutofit/>
          </a:bodyPr>
          <a:lstStyle/>
          <a:p>
            <a:r>
              <a:rPr lang="en-US" sz="3200" b="1" i="1" u="sng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M.TECH </a:t>
            </a:r>
            <a:r>
              <a:rPr lang="en-US" sz="3200" b="1" i="1" u="sng" dirty="0">
                <a:solidFill>
                  <a:srgbClr val="7B3904"/>
                </a:solidFill>
                <a:latin typeface="Bookman Old Style" panose="02050604050505020204" pitchFamily="18" charset="0"/>
              </a:rPr>
              <a:t>(EQUIVALENCY OF BRANCHES</a:t>
            </a:r>
            <a:r>
              <a:rPr lang="en-US" sz="3200" b="1" i="1" u="sng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)</a:t>
            </a:r>
            <a:endParaRPr lang="en-US" sz="3200" b="1" dirty="0">
              <a:solidFill>
                <a:srgbClr val="7B3904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940096"/>
              </p:ext>
            </p:extLst>
          </p:nvPr>
        </p:nvGraphicFramePr>
        <p:xfrm>
          <a:off x="584044" y="1969026"/>
          <a:ext cx="8153400" cy="4038599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12916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469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551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Branch</a:t>
                      </a:r>
                      <a:endParaRPr lang="en-US" sz="20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Specialization</a:t>
                      </a:r>
                      <a:endParaRPr lang="en-US" sz="20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Eligibility</a:t>
                      </a:r>
                      <a:endParaRPr lang="en-US" sz="20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16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CE</a:t>
                      </a:r>
                      <a:endParaRPr lang="en-US" sz="20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Structural Engineering</a:t>
                      </a:r>
                      <a:endParaRPr lang="en-US" sz="20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Degree in Civil Engineering</a:t>
                      </a:r>
                      <a:endParaRPr lang="en-US" sz="20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CSE</a:t>
                      </a:r>
                      <a:endParaRPr lang="en-US" sz="20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Computer Science &amp; Engineering</a:t>
                      </a:r>
                      <a:endParaRPr lang="en-US" sz="20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Degree in </a:t>
                      </a:r>
                      <a:r>
                        <a:rPr lang="en-US" sz="2000" dirty="0" smtClean="0">
                          <a:effectLst/>
                        </a:rPr>
                        <a:t>CSE/IT</a:t>
                      </a:r>
                      <a:endParaRPr lang="en-US" sz="20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EEE</a:t>
                      </a:r>
                      <a:endParaRPr lang="en-US" sz="20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Power Electronics</a:t>
                      </a:r>
                      <a:endParaRPr lang="en-US" sz="20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Degree in </a:t>
                      </a:r>
                      <a:r>
                        <a:rPr lang="en-US" sz="2000" dirty="0" smtClean="0">
                          <a:effectLst/>
                        </a:rPr>
                        <a:t>EEE</a:t>
                      </a:r>
                      <a:endParaRPr lang="en-US" sz="20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52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ECE</a:t>
                      </a:r>
                      <a:endParaRPr lang="en-US" sz="20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Embedded Systems</a:t>
                      </a:r>
                      <a:endParaRPr lang="en-US" sz="20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Degree in Instrumentation</a:t>
                      </a:r>
                      <a:r>
                        <a:rPr lang="en-US" sz="2000" dirty="0">
                          <a:effectLst/>
                        </a:rPr>
                        <a:t>/ Electronics &amp; Communication / Electronics &amp; </a:t>
                      </a:r>
                      <a:r>
                        <a:rPr lang="en-US" sz="2000" dirty="0" smtClean="0">
                          <a:effectLst/>
                        </a:rPr>
                        <a:t>Instrumentation/ </a:t>
                      </a:r>
                      <a:r>
                        <a:rPr lang="en-US" sz="2000" dirty="0">
                          <a:effectLst/>
                        </a:rPr>
                        <a:t>Electrical &amp; Electronics / Electronics / Electronics &amp; Bio Medical Engineering</a:t>
                      </a:r>
                      <a:endParaRPr lang="en-US" sz="20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0516-98B1-4D80-A40F-CF378A97BBD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19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884238"/>
            <a:ext cx="8001000" cy="944562"/>
          </a:xfrm>
        </p:spPr>
        <p:txBody>
          <a:bodyPr>
            <a:normAutofit/>
          </a:bodyPr>
          <a:lstStyle/>
          <a:p>
            <a:r>
              <a:rPr lang="en-US" sz="3200" b="1" i="1" u="sng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M.TECH </a:t>
            </a:r>
            <a:r>
              <a:rPr lang="en-US" sz="3200" b="1" i="1" u="sng" dirty="0">
                <a:solidFill>
                  <a:srgbClr val="7B3904"/>
                </a:solidFill>
                <a:latin typeface="Bookman Old Style" panose="02050604050505020204" pitchFamily="18" charset="0"/>
              </a:rPr>
              <a:t>(RELAXATION OF MARKS</a:t>
            </a:r>
            <a:r>
              <a:rPr lang="en-US" sz="3200" b="1" i="1" u="sng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)</a:t>
            </a:r>
            <a:endParaRPr lang="en-US" sz="2800" b="1" dirty="0">
              <a:solidFill>
                <a:srgbClr val="7B390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09800"/>
            <a:ext cx="8229600" cy="35052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 SC/ST candidates: </a:t>
            </a:r>
          </a:p>
          <a:p>
            <a:pPr lvl="2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Minimum pass marks in </a:t>
            </a:r>
            <a:r>
              <a:rPr lang="en-US" sz="2200" dirty="0">
                <a:solidFill>
                  <a:schemeClr val="tx1"/>
                </a:solidFill>
                <a:latin typeface="Bookman Old Style" panose="02050604050505020204" pitchFamily="18" charset="0"/>
              </a:rPr>
              <a:t>the Engineering Degree course is sufficient.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 SEBC/OBC students: </a:t>
            </a:r>
          </a:p>
          <a:p>
            <a:pPr lvl="2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A </a:t>
            </a:r>
            <a:r>
              <a:rPr lang="en-US" sz="2200" dirty="0">
                <a:solidFill>
                  <a:schemeClr val="tx1"/>
                </a:solidFill>
                <a:latin typeface="Bookman Old Style" panose="02050604050505020204" pitchFamily="18" charset="0"/>
              </a:rPr>
              <a:t>minimum of 54% aggregate marks in the Engineering Degree examination is </a:t>
            </a:r>
            <a:r>
              <a:rPr lang="en-US" sz="22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sufficient.</a:t>
            </a:r>
            <a:endParaRPr lang="en-US" sz="12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0516-98B1-4D80-A40F-CF378A97BBD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2768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90600"/>
            <a:ext cx="8001000" cy="838200"/>
          </a:xfrm>
        </p:spPr>
        <p:txBody>
          <a:bodyPr>
            <a:noAutofit/>
          </a:bodyPr>
          <a:lstStyle/>
          <a:p>
            <a:r>
              <a:rPr lang="en-US" sz="3200" b="1" u="sng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MERITORIOUS SCHOLARSHIPS</a:t>
            </a:r>
            <a:endParaRPr lang="en-US" sz="3200" b="1" dirty="0">
              <a:solidFill>
                <a:srgbClr val="7B3904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9363" y="2388064"/>
            <a:ext cx="7620000" cy="35052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sz="2000" b="1" i="1" u="sng" dirty="0" smtClean="0">
              <a:solidFill>
                <a:srgbClr val="7B3904"/>
              </a:solidFill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en-US" sz="3600" dirty="0">
                <a:solidFill>
                  <a:srgbClr val="7B3904"/>
                </a:solidFill>
                <a:latin typeface="Bookman Old Style" panose="02050604050505020204" pitchFamily="18" charset="0"/>
              </a:rPr>
              <a:t>Our College provides a number of meritorious scholarships based on percentage of marks </a:t>
            </a:r>
            <a:r>
              <a:rPr lang="en-US" sz="3600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in </a:t>
            </a:r>
            <a:r>
              <a:rPr lang="en-US" sz="3600" dirty="0">
                <a:solidFill>
                  <a:srgbClr val="7B3904"/>
                </a:solidFill>
                <a:latin typeface="Bookman Old Style" panose="02050604050505020204" pitchFamily="18" charset="0"/>
              </a:rPr>
              <a:t>qualifying </a:t>
            </a:r>
            <a:r>
              <a:rPr lang="en-US" sz="3600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examination</a:t>
            </a:r>
            <a:endParaRPr lang="en-US" sz="3600" dirty="0">
              <a:solidFill>
                <a:srgbClr val="7B3904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0516-98B1-4D80-A40F-CF378A97BBD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0577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265238"/>
            <a:ext cx="8001000" cy="563562"/>
          </a:xfrm>
        </p:spPr>
        <p:txBody>
          <a:bodyPr>
            <a:normAutofit/>
          </a:bodyPr>
          <a:lstStyle/>
          <a:p>
            <a:r>
              <a:rPr lang="en-US" sz="2800" b="1" u="sng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COURSES &amp; SEATS </a:t>
            </a:r>
            <a:r>
              <a:rPr lang="mr-IN" sz="2800" b="1" u="sng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–</a:t>
            </a:r>
            <a:r>
              <a:rPr lang="en-US" sz="2800" b="1" u="sng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 UG CORSES</a:t>
            </a:r>
            <a:endParaRPr lang="en-US" sz="2800" b="1" dirty="0">
              <a:solidFill>
                <a:srgbClr val="7B3904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5638800"/>
            <a:ext cx="8077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7B3904"/>
                </a:solidFill>
                <a:latin typeface="Bookman Old Style" panose="02050604050505020204" pitchFamily="18" charset="0"/>
              </a:rPr>
              <a:t>*Subject to approval of Govt./University for additional intake of 60seats.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0516-98B1-4D80-A40F-CF378A97BBD8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174175"/>
              </p:ext>
            </p:extLst>
          </p:nvPr>
        </p:nvGraphicFramePr>
        <p:xfrm>
          <a:off x="838200" y="1884809"/>
          <a:ext cx="7239000" cy="3677793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6460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303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141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4046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78442">
                  <a:extLst>
                    <a:ext uri="{9D8B030D-6E8A-4147-A177-3AD203B41FA5}">
                      <a16:colId xmlns:a16="http://schemas.microsoft.com/office/drawing/2014/main" xmlns="" val="2411656701"/>
                    </a:ext>
                  </a:extLst>
                </a:gridCol>
                <a:gridCol w="15151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735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Sl. No</a:t>
                      </a:r>
                      <a:endParaRPr lang="en-US" sz="1800" b="1" dirty="0">
                        <a:solidFill>
                          <a:srgbClr val="CD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Courses</a:t>
                      </a:r>
                      <a:endParaRPr lang="en-US" sz="2000" b="1" dirty="0">
                        <a:solidFill>
                          <a:srgbClr val="CD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Govt</a:t>
                      </a:r>
                      <a:endParaRPr lang="en-US" sz="2000" b="1" dirty="0">
                        <a:solidFill>
                          <a:srgbClr val="CD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FWS</a:t>
                      </a:r>
                      <a:endParaRPr lang="en-US" sz="2000" b="1" dirty="0">
                        <a:solidFill>
                          <a:srgbClr val="CD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Mgt.</a:t>
                      </a:r>
                      <a:endParaRPr lang="en-US" sz="1800" b="1" dirty="0">
                        <a:solidFill>
                          <a:srgbClr val="CD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NRI</a:t>
                      </a:r>
                      <a:endParaRPr lang="en-US" sz="1800" b="1" dirty="0">
                        <a:solidFill>
                          <a:srgbClr val="CD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Total</a:t>
                      </a:r>
                      <a:endParaRPr lang="en-US" sz="2000" b="1" dirty="0">
                        <a:solidFill>
                          <a:srgbClr val="CD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71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</a:t>
                      </a:r>
                      <a:endParaRPr lang="en-US" sz="1800" b="1" dirty="0">
                        <a:solidFill>
                          <a:srgbClr val="CD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CE</a:t>
                      </a:r>
                      <a:endParaRPr lang="en-US" sz="2400" b="1" dirty="0">
                        <a:solidFill>
                          <a:srgbClr val="CD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60</a:t>
                      </a:r>
                      <a:endParaRPr lang="en-US" sz="2000" b="1" dirty="0">
                        <a:solidFill>
                          <a:srgbClr val="CD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6</a:t>
                      </a:r>
                      <a:endParaRPr lang="en-US" sz="2000" b="1" dirty="0">
                        <a:solidFill>
                          <a:srgbClr val="CD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54</a:t>
                      </a:r>
                      <a:endParaRPr lang="en-US" sz="2000" b="1" dirty="0">
                        <a:solidFill>
                          <a:srgbClr val="CD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6</a:t>
                      </a:r>
                      <a:endParaRPr lang="en-US" sz="2000" b="1" dirty="0">
                        <a:solidFill>
                          <a:srgbClr val="CD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</a:rPr>
                        <a:t>126</a:t>
                      </a:r>
                      <a:endParaRPr lang="en-US" sz="2400" b="1" dirty="0">
                        <a:solidFill>
                          <a:srgbClr val="CD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71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2.</a:t>
                      </a:r>
                      <a:endParaRPr lang="en-US" sz="1800" b="1" dirty="0">
                        <a:solidFill>
                          <a:srgbClr val="CD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CSE</a:t>
                      </a:r>
                      <a:endParaRPr lang="en-US" sz="2400" b="1" dirty="0">
                        <a:solidFill>
                          <a:srgbClr val="CD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60</a:t>
                      </a:r>
                      <a:endParaRPr lang="en-US" sz="2000" b="1" dirty="0">
                        <a:solidFill>
                          <a:srgbClr val="CD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6</a:t>
                      </a:r>
                      <a:endParaRPr lang="en-US" sz="2000" b="1" dirty="0">
                        <a:solidFill>
                          <a:srgbClr val="CD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54</a:t>
                      </a:r>
                      <a:endParaRPr lang="en-US" sz="2000" b="1" dirty="0">
                        <a:solidFill>
                          <a:srgbClr val="CD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6</a:t>
                      </a:r>
                      <a:endParaRPr lang="en-US" sz="2000" b="1" dirty="0">
                        <a:solidFill>
                          <a:srgbClr val="CD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</a:rPr>
                        <a:t>126</a:t>
                      </a:r>
                      <a:endParaRPr lang="en-US" sz="2400" b="1" dirty="0">
                        <a:solidFill>
                          <a:srgbClr val="CD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60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</a:t>
                      </a:r>
                      <a:endParaRPr lang="en-US" sz="1800" b="1" dirty="0">
                        <a:solidFill>
                          <a:srgbClr val="CD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ECE</a:t>
                      </a:r>
                      <a:endParaRPr lang="en-US" sz="2400" b="1" dirty="0">
                        <a:solidFill>
                          <a:srgbClr val="CD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60</a:t>
                      </a:r>
                      <a:endParaRPr lang="en-US" sz="2000" b="1" dirty="0">
                        <a:solidFill>
                          <a:srgbClr val="CD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6</a:t>
                      </a:r>
                      <a:endParaRPr lang="en-US" sz="2000" b="1" dirty="0">
                        <a:solidFill>
                          <a:srgbClr val="CD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54</a:t>
                      </a:r>
                      <a:endParaRPr lang="en-US" sz="2000" b="1" dirty="0">
                        <a:solidFill>
                          <a:srgbClr val="CD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6</a:t>
                      </a:r>
                      <a:endParaRPr lang="en-US" sz="2000" b="1" dirty="0">
                        <a:solidFill>
                          <a:srgbClr val="CD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</a:rPr>
                        <a:t>126</a:t>
                      </a:r>
                      <a:endParaRPr lang="en-US" sz="2400" b="1" dirty="0">
                        <a:solidFill>
                          <a:srgbClr val="CD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71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4.</a:t>
                      </a:r>
                      <a:endParaRPr lang="en-US" sz="1800" b="1" dirty="0">
                        <a:solidFill>
                          <a:srgbClr val="CD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ME</a:t>
                      </a:r>
                      <a:endParaRPr lang="en-US" sz="2400" b="1" dirty="0">
                        <a:solidFill>
                          <a:srgbClr val="CD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60</a:t>
                      </a:r>
                      <a:endParaRPr lang="en-US" sz="2000" b="1" dirty="0">
                        <a:solidFill>
                          <a:srgbClr val="CD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6</a:t>
                      </a:r>
                      <a:endParaRPr lang="en-US" sz="2000" b="1" dirty="0">
                        <a:solidFill>
                          <a:srgbClr val="CD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54</a:t>
                      </a:r>
                      <a:endParaRPr lang="en-US" sz="2000" b="1" dirty="0">
                        <a:solidFill>
                          <a:srgbClr val="CD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6</a:t>
                      </a:r>
                      <a:endParaRPr lang="en-US" sz="2000" b="1" dirty="0">
                        <a:solidFill>
                          <a:srgbClr val="CD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</a:rPr>
                        <a:t>126</a:t>
                      </a:r>
                      <a:endParaRPr lang="en-US" sz="2400" b="1" dirty="0">
                        <a:solidFill>
                          <a:srgbClr val="CD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71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5.</a:t>
                      </a:r>
                      <a:endParaRPr lang="en-US" sz="1800" b="1" dirty="0">
                        <a:solidFill>
                          <a:srgbClr val="CD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EEE*</a:t>
                      </a:r>
                      <a:endParaRPr lang="en-US" sz="2400" b="1" dirty="0">
                        <a:solidFill>
                          <a:srgbClr val="CD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60</a:t>
                      </a:r>
                      <a:endParaRPr lang="en-US" sz="2000" b="1" dirty="0">
                        <a:solidFill>
                          <a:srgbClr val="CD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6</a:t>
                      </a:r>
                      <a:endParaRPr lang="en-US" sz="2000" b="1" dirty="0">
                        <a:solidFill>
                          <a:srgbClr val="CD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54</a:t>
                      </a:r>
                      <a:endParaRPr lang="en-US" sz="2000" b="1" dirty="0">
                        <a:solidFill>
                          <a:srgbClr val="CD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6</a:t>
                      </a:r>
                      <a:endParaRPr lang="en-US" sz="2000" b="1" dirty="0">
                        <a:solidFill>
                          <a:srgbClr val="CD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</a:rPr>
                        <a:t>126</a:t>
                      </a:r>
                      <a:endParaRPr lang="en-US" sz="2400" b="1" dirty="0">
                        <a:solidFill>
                          <a:srgbClr val="CD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71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6.</a:t>
                      </a:r>
                      <a:endParaRPr lang="en-US" sz="1800" b="1" dirty="0">
                        <a:solidFill>
                          <a:srgbClr val="CD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PE</a:t>
                      </a:r>
                      <a:endParaRPr lang="en-US" sz="2400" b="1" dirty="0">
                        <a:solidFill>
                          <a:srgbClr val="CD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30</a:t>
                      </a:r>
                      <a:endParaRPr lang="en-US" sz="2000" b="1" dirty="0">
                        <a:solidFill>
                          <a:srgbClr val="CD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3</a:t>
                      </a:r>
                      <a:endParaRPr lang="en-US" sz="2000" b="1" dirty="0">
                        <a:solidFill>
                          <a:srgbClr val="CD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27</a:t>
                      </a:r>
                      <a:endParaRPr lang="en-US" sz="2000" b="1" dirty="0">
                        <a:solidFill>
                          <a:srgbClr val="CD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6</a:t>
                      </a:r>
                      <a:endParaRPr lang="en-US" sz="2000" b="1" dirty="0">
                        <a:solidFill>
                          <a:srgbClr val="CD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</a:rPr>
                        <a:t>63</a:t>
                      </a:r>
                      <a:endParaRPr lang="en-US" sz="2400" b="1" dirty="0">
                        <a:solidFill>
                          <a:srgbClr val="CD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66341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371600"/>
            <a:ext cx="8001000" cy="457200"/>
          </a:xfrm>
        </p:spPr>
        <p:txBody>
          <a:bodyPr>
            <a:noAutofit/>
          </a:bodyPr>
          <a:lstStyle/>
          <a:p>
            <a:r>
              <a:rPr lang="en-US" sz="3200" b="1" u="sng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VIDYA SCHOLARSHIPS</a:t>
            </a:r>
            <a:endParaRPr lang="en-US" sz="3200" b="1" dirty="0">
              <a:solidFill>
                <a:srgbClr val="7B3904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305800" cy="4648200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endParaRPr lang="en-US" sz="2000" b="1" i="1" u="sng" dirty="0" smtClean="0">
              <a:solidFill>
                <a:srgbClr val="7B3904"/>
              </a:solidFill>
              <a:latin typeface="Bookman Old Style" panose="020506040505050202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8800" b="1" i="1" u="sng" dirty="0">
                <a:solidFill>
                  <a:srgbClr val="7B3904"/>
                </a:solidFill>
                <a:latin typeface="Bookman Old Style" panose="02050604050505020204" pitchFamily="18" charset="0"/>
              </a:rPr>
              <a:t>VIDYA MERIT-CUM- MEANS </a:t>
            </a:r>
            <a:r>
              <a:rPr lang="en-US" sz="8800" b="1" i="1" u="sng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FULL </a:t>
            </a:r>
            <a:r>
              <a:rPr lang="en-US" sz="8800" b="1" i="1" u="sng" dirty="0">
                <a:solidFill>
                  <a:srgbClr val="7B3904"/>
                </a:solidFill>
                <a:latin typeface="Bookman Old Style" panose="02050604050505020204" pitchFamily="18" charset="0"/>
              </a:rPr>
              <a:t>FEE SCHOLARSHIPS</a:t>
            </a:r>
            <a:endParaRPr lang="en-US" sz="8800" u="sng" dirty="0">
              <a:solidFill>
                <a:srgbClr val="7B3904"/>
              </a:solidFill>
              <a:latin typeface="Bookman Old Style" panose="020506040505050202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8800" b="1" i="1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Eligibility </a:t>
            </a:r>
            <a:r>
              <a:rPr lang="en-US" sz="8800" b="1" i="1" dirty="0">
                <a:solidFill>
                  <a:srgbClr val="7B3904"/>
                </a:solidFill>
                <a:latin typeface="Bookman Old Style" panose="02050604050505020204" pitchFamily="18" charset="0"/>
              </a:rPr>
              <a:t>Criteria</a:t>
            </a:r>
            <a:endParaRPr lang="en-US" sz="8800" b="1" dirty="0">
              <a:solidFill>
                <a:srgbClr val="7B3904"/>
              </a:solidFill>
              <a:latin typeface="Bookman Old Style" panose="02050604050505020204" pitchFamily="18" charset="0"/>
            </a:endParaRPr>
          </a:p>
          <a:p>
            <a:pPr lvl="1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78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 SEBC Category</a:t>
            </a:r>
          </a:p>
          <a:p>
            <a:pPr lvl="1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78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 Annual family </a:t>
            </a:r>
            <a:r>
              <a:rPr lang="en-US" sz="7800" dirty="0">
                <a:solidFill>
                  <a:schemeClr val="tx1"/>
                </a:solidFill>
                <a:latin typeface="Bookman Old Style" panose="02050604050505020204" pitchFamily="18" charset="0"/>
              </a:rPr>
              <a:t>income does not </a:t>
            </a:r>
            <a:r>
              <a:rPr lang="en-US" sz="78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exceed Rs.100000/-</a:t>
            </a:r>
          </a:p>
          <a:p>
            <a:pPr lvl="1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78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 Admitted </a:t>
            </a:r>
            <a:r>
              <a:rPr lang="en-US" sz="7800" dirty="0">
                <a:solidFill>
                  <a:schemeClr val="tx1"/>
                </a:solidFill>
                <a:latin typeface="Bookman Old Style" panose="02050604050505020204" pitchFamily="18" charset="0"/>
              </a:rPr>
              <a:t>under </a:t>
            </a:r>
            <a:r>
              <a:rPr lang="en-US" sz="78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Govt. </a:t>
            </a:r>
            <a:r>
              <a:rPr lang="en-US" sz="7800" dirty="0">
                <a:solidFill>
                  <a:schemeClr val="tx1"/>
                </a:solidFill>
                <a:latin typeface="Bookman Old Style" panose="02050604050505020204" pitchFamily="18" charset="0"/>
              </a:rPr>
              <a:t>Quota </a:t>
            </a:r>
            <a:r>
              <a:rPr lang="en-US" sz="78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&amp; Management </a:t>
            </a:r>
            <a:r>
              <a:rPr lang="en-US" sz="7800" dirty="0">
                <a:solidFill>
                  <a:schemeClr val="tx1"/>
                </a:solidFill>
                <a:latin typeface="Bookman Old Style" panose="02050604050505020204" pitchFamily="18" charset="0"/>
              </a:rPr>
              <a:t>Quota.	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8000" b="1" i="1" dirty="0">
                <a:solidFill>
                  <a:srgbClr val="7B3904"/>
                </a:solidFill>
                <a:latin typeface="Bookman Old Style" panose="02050604050505020204" pitchFamily="18" charset="0"/>
              </a:rPr>
              <a:t>Courses &amp; No of Scholarships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8000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	</a:t>
            </a:r>
            <a:r>
              <a:rPr lang="en-US" sz="80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B-Tech:-33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8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	</a:t>
            </a:r>
            <a:r>
              <a:rPr lang="en-US" sz="80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LET Entry:-03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80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	MCA:-03</a:t>
            </a:r>
            <a:endParaRPr lang="en-US" sz="96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0516-98B1-4D80-A40F-CF378A97BBD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39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219200"/>
            <a:ext cx="8001000" cy="609600"/>
          </a:xfrm>
        </p:spPr>
        <p:txBody>
          <a:bodyPr>
            <a:noAutofit/>
          </a:bodyPr>
          <a:lstStyle/>
          <a:p>
            <a:r>
              <a:rPr lang="en-US" sz="3200" b="1" u="sng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VIDYA SCHOLARSHIPS</a:t>
            </a:r>
            <a:endParaRPr lang="en-US" sz="3200" b="1" dirty="0">
              <a:solidFill>
                <a:srgbClr val="7B3904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8305800" cy="4114800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endParaRPr lang="en-US" sz="2000" b="1" i="1" u="sng" dirty="0" smtClean="0">
              <a:solidFill>
                <a:srgbClr val="7B3904"/>
              </a:solidFill>
              <a:latin typeface="Bookman Old Style" panose="020506040505050202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8800" b="1" i="1" u="sng" dirty="0">
                <a:solidFill>
                  <a:srgbClr val="7B3904"/>
                </a:solidFill>
                <a:latin typeface="Bookman Old Style" panose="02050604050505020204" pitchFamily="18" charset="0"/>
              </a:rPr>
              <a:t>VIDYA MERIT-CUM- MEANS </a:t>
            </a:r>
            <a:r>
              <a:rPr lang="en-US" sz="8800" b="1" i="1" u="sng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HALF </a:t>
            </a:r>
            <a:r>
              <a:rPr lang="en-US" sz="8800" b="1" i="1" u="sng" dirty="0">
                <a:solidFill>
                  <a:srgbClr val="7B3904"/>
                </a:solidFill>
                <a:latin typeface="Bookman Old Style" panose="02050604050505020204" pitchFamily="18" charset="0"/>
              </a:rPr>
              <a:t>FEE SCHOLARSHIPS</a:t>
            </a:r>
            <a:endParaRPr lang="en-US" sz="8800" u="sng" dirty="0">
              <a:solidFill>
                <a:srgbClr val="7B3904"/>
              </a:solidFill>
              <a:latin typeface="Bookman Old Style" panose="020506040505050202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8800" b="1" i="1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Eligibility </a:t>
            </a:r>
            <a:r>
              <a:rPr lang="en-US" sz="8800" b="1" i="1" dirty="0">
                <a:solidFill>
                  <a:srgbClr val="7B3904"/>
                </a:solidFill>
                <a:latin typeface="Bookman Old Style" panose="02050604050505020204" pitchFamily="18" charset="0"/>
              </a:rPr>
              <a:t>Criteria</a:t>
            </a:r>
            <a:endParaRPr lang="en-US" sz="8800" b="1" dirty="0">
              <a:solidFill>
                <a:srgbClr val="7B3904"/>
              </a:solidFill>
              <a:latin typeface="Bookman Old Style" panose="02050604050505020204" pitchFamily="18" charset="0"/>
            </a:endParaRPr>
          </a:p>
          <a:p>
            <a:pPr lvl="2" algn="just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7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Annual family </a:t>
            </a:r>
            <a:r>
              <a:rPr lang="en-US" sz="7400" dirty="0">
                <a:solidFill>
                  <a:schemeClr val="tx1"/>
                </a:solidFill>
                <a:latin typeface="Bookman Old Style" panose="02050604050505020204" pitchFamily="18" charset="0"/>
              </a:rPr>
              <a:t>income does not </a:t>
            </a:r>
            <a:r>
              <a:rPr lang="en-US" sz="7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exceed Rs.150000/-.</a:t>
            </a:r>
          </a:p>
          <a:p>
            <a:pPr lvl="2" algn="just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7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Admitted </a:t>
            </a:r>
            <a:r>
              <a:rPr lang="en-US" sz="7400" dirty="0">
                <a:solidFill>
                  <a:schemeClr val="tx1"/>
                </a:solidFill>
                <a:latin typeface="Bookman Old Style" panose="02050604050505020204" pitchFamily="18" charset="0"/>
              </a:rPr>
              <a:t>under </a:t>
            </a:r>
            <a:r>
              <a:rPr lang="en-US" sz="7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Govt. Quota.</a:t>
            </a:r>
            <a:r>
              <a:rPr lang="en-US" sz="7400" dirty="0">
                <a:solidFill>
                  <a:srgbClr val="7B3904"/>
                </a:solidFill>
                <a:latin typeface="Bookman Old Style" panose="02050604050505020204" pitchFamily="18" charset="0"/>
              </a:rPr>
              <a:t>	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8000" b="1" i="1" dirty="0">
                <a:solidFill>
                  <a:srgbClr val="7B3904"/>
                </a:solidFill>
                <a:latin typeface="Bookman Old Style" panose="02050604050505020204" pitchFamily="18" charset="0"/>
              </a:rPr>
              <a:t>Courses &amp; No of Scholarships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8000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	</a:t>
            </a:r>
            <a:r>
              <a:rPr lang="en-US" sz="80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B-Tech:-22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8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	</a:t>
            </a:r>
            <a:r>
              <a:rPr lang="en-US" sz="80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LET Entry:-03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80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	MCA:-03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0516-98B1-4D80-A40F-CF378A97BBD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0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363" y="941388"/>
            <a:ext cx="8001000" cy="563562"/>
          </a:xfrm>
        </p:spPr>
        <p:txBody>
          <a:bodyPr>
            <a:normAutofit/>
          </a:bodyPr>
          <a:lstStyle/>
          <a:p>
            <a:r>
              <a:rPr lang="en-US" sz="2800" b="1" u="sng" dirty="0">
                <a:solidFill>
                  <a:srgbClr val="7B3904"/>
                </a:solidFill>
                <a:latin typeface="Bookman Old Style" panose="02050604050505020204" pitchFamily="18" charset="0"/>
              </a:rPr>
              <a:t>TENTATIVE </a:t>
            </a:r>
            <a:r>
              <a:rPr lang="en-US" sz="2800" b="1" u="sng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SCHEDULE</a:t>
            </a:r>
            <a:endParaRPr lang="en-US" sz="2800" b="1" dirty="0">
              <a:solidFill>
                <a:srgbClr val="7B3904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5181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sz="2000" b="1" i="1" u="sng" dirty="0" smtClean="0">
              <a:solidFill>
                <a:srgbClr val="0000FF"/>
              </a:solidFill>
              <a:latin typeface="Bookman Old Style" panose="02050604050505020204" pitchFamily="18" charset="0"/>
            </a:endParaRPr>
          </a:p>
          <a:p>
            <a:pPr marL="0" lvl="0" indent="0" algn="just">
              <a:lnSpc>
                <a:spcPct val="150000"/>
              </a:lnSpc>
              <a:buNone/>
            </a:pPr>
            <a:endParaRPr lang="en-US" sz="1800" dirty="0">
              <a:solidFill>
                <a:srgbClr val="0000FF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937850"/>
              </p:ext>
            </p:extLst>
          </p:nvPr>
        </p:nvGraphicFramePr>
        <p:xfrm>
          <a:off x="492457" y="1504950"/>
          <a:ext cx="8382000" cy="4305299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33399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2400" u="sng" strike="noStrike" dirty="0">
                          <a:effectLst/>
                        </a:rPr>
                        <a:t>B.TECH</a:t>
                      </a:r>
                      <a:endParaRPr lang="en-US" sz="2400" b="1" i="0" u="sng" strike="noStrike" dirty="0">
                        <a:solidFill>
                          <a:srgbClr val="0000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Commencement of issue &amp; online </a:t>
                      </a:r>
                      <a:r>
                        <a:rPr lang="en-US" sz="2000" u="none" strike="noStrike" dirty="0" smtClean="0">
                          <a:effectLst/>
                        </a:rPr>
                        <a:t>application </a:t>
                      </a:r>
                      <a:r>
                        <a:rPr lang="en-US" sz="2000" u="none" strike="noStrike" dirty="0">
                          <a:effectLst/>
                        </a:rPr>
                        <a:t>for </a:t>
                      </a:r>
                      <a:r>
                        <a:rPr lang="en-US" sz="2000" u="none" strike="noStrike" dirty="0" smtClean="0">
                          <a:effectLst/>
                        </a:rPr>
                        <a:t>Mgt. </a:t>
                      </a:r>
                      <a:r>
                        <a:rPr lang="en-US" sz="2000" u="none" strike="noStrike" dirty="0">
                          <a:effectLst/>
                        </a:rPr>
                        <a:t>seat admission</a:t>
                      </a:r>
                      <a:endParaRPr lang="en-US" sz="2000" b="0" i="0" u="none" strike="noStrike" dirty="0">
                        <a:solidFill>
                          <a:srgbClr val="0000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From 05 Apr 2016</a:t>
                      </a:r>
                      <a:endParaRPr lang="en-US" sz="2000" b="0" i="0" u="none" strike="noStrike" dirty="0">
                        <a:solidFill>
                          <a:srgbClr val="0000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46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r>
                        <a:rPr lang="en-US" sz="2000" u="none" strike="noStrike" dirty="0" smtClean="0">
                          <a:effectLst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Last date for receipt of filled application in the college/closing of online application</a:t>
                      </a:r>
                      <a:endParaRPr lang="en-US" sz="2000" b="0" i="0" u="none" strike="noStrike" dirty="0">
                        <a:solidFill>
                          <a:srgbClr val="0000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31-May-17</a:t>
                      </a:r>
                      <a:endParaRPr lang="en-US" sz="2000" b="0" i="0" u="none" strike="noStrike" dirty="0">
                        <a:solidFill>
                          <a:srgbClr val="0000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846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3</a:t>
                      </a:r>
                      <a:endParaRPr lang="en-US" sz="2000" b="0" i="0" u="none" strike="noStrike" dirty="0">
                        <a:solidFill>
                          <a:srgbClr val="0000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Declaration of </a:t>
                      </a:r>
                      <a:r>
                        <a:rPr lang="en-US" sz="2000" u="none" strike="noStrike" dirty="0" smtClean="0">
                          <a:effectLst/>
                        </a:rPr>
                        <a:t>Mgt. </a:t>
                      </a:r>
                      <a:r>
                        <a:rPr lang="en-US" sz="2000" u="none" strike="noStrike" dirty="0">
                          <a:effectLst/>
                        </a:rPr>
                        <a:t>merit list</a:t>
                      </a:r>
                      <a:endParaRPr lang="en-US" sz="2000" b="0" i="0" u="none" strike="noStrike" dirty="0">
                        <a:solidFill>
                          <a:srgbClr val="0000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5</a:t>
                      </a:r>
                      <a:r>
                        <a:rPr lang="en-US" sz="2000" u="none" strike="noStrike" baseline="30000" dirty="0">
                          <a:effectLst/>
                        </a:rPr>
                        <a:t>th</a:t>
                      </a:r>
                      <a:r>
                        <a:rPr lang="en-US" sz="2000" u="none" strike="noStrike" dirty="0">
                          <a:effectLst/>
                        </a:rPr>
                        <a:t> day after closing date of online </a:t>
                      </a:r>
                      <a:r>
                        <a:rPr lang="en-US" sz="2000" u="none" strike="noStrike" dirty="0" smtClean="0">
                          <a:effectLst/>
                        </a:rPr>
                        <a:t>application</a:t>
                      </a:r>
                      <a:endParaRPr lang="en-US" sz="2000" b="0" i="0" u="none" strike="noStrike" dirty="0">
                        <a:solidFill>
                          <a:srgbClr val="0000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69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4</a:t>
                      </a:r>
                      <a:endParaRPr lang="en-US" sz="2000" b="0" i="0" u="none" strike="noStrike" dirty="0">
                        <a:solidFill>
                          <a:srgbClr val="0000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Counseling for </a:t>
                      </a:r>
                      <a:r>
                        <a:rPr lang="en-US" sz="2000" u="none" strike="noStrike" dirty="0" smtClean="0">
                          <a:effectLst/>
                        </a:rPr>
                        <a:t>Mgt. </a:t>
                      </a:r>
                      <a:r>
                        <a:rPr lang="en-US" sz="2000" u="none" strike="noStrike" dirty="0">
                          <a:effectLst/>
                        </a:rPr>
                        <a:t>seat admission </a:t>
                      </a:r>
                      <a:endParaRPr lang="en-US" sz="2000" b="0" i="0" u="none" strike="noStrike" dirty="0">
                        <a:solidFill>
                          <a:srgbClr val="0000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14 &amp; 15 Jun 2017</a:t>
                      </a:r>
                      <a:endParaRPr lang="en-US" sz="2000" b="0" i="0" u="none" strike="noStrike" dirty="0">
                        <a:solidFill>
                          <a:srgbClr val="0000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57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5</a:t>
                      </a:r>
                      <a:endParaRPr lang="en-US" sz="2000" b="0" i="0" u="none" strike="noStrike" dirty="0">
                        <a:solidFill>
                          <a:srgbClr val="0000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Class </a:t>
                      </a:r>
                      <a:r>
                        <a:rPr lang="en-US" sz="2000" u="none" strike="noStrike" dirty="0" smtClean="0">
                          <a:effectLst/>
                        </a:rPr>
                        <a:t>starts</a:t>
                      </a:r>
                      <a:endParaRPr lang="en-US" sz="2000" b="0" i="0" u="none" strike="noStrike" dirty="0">
                        <a:solidFill>
                          <a:srgbClr val="0000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On or before 01 Aug 2017</a:t>
                      </a:r>
                      <a:endParaRPr lang="en-US" sz="2000" b="0" i="0" u="none" strike="noStrike" dirty="0">
                        <a:solidFill>
                          <a:srgbClr val="0000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As per KTU schedule</a:t>
                      </a:r>
                      <a:endParaRPr lang="en-US" sz="2000" b="0" i="0" u="none" strike="noStrike" dirty="0">
                        <a:solidFill>
                          <a:srgbClr val="0000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0516-98B1-4D80-A40F-CF378A97BBD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3372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1675"/>
            <a:ext cx="8001000" cy="563562"/>
          </a:xfrm>
        </p:spPr>
        <p:txBody>
          <a:bodyPr>
            <a:normAutofit/>
          </a:bodyPr>
          <a:lstStyle/>
          <a:p>
            <a:r>
              <a:rPr lang="en-US" sz="2800" b="1" u="sng" dirty="0">
                <a:solidFill>
                  <a:srgbClr val="7B3904"/>
                </a:solidFill>
                <a:latin typeface="Bookman Old Style" panose="02050604050505020204" pitchFamily="18" charset="0"/>
              </a:rPr>
              <a:t>TENTATIVE </a:t>
            </a:r>
            <a:r>
              <a:rPr lang="en-US" sz="2800" b="1" u="sng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SCHEDULE</a:t>
            </a:r>
            <a:endParaRPr lang="en-US" sz="2800" b="1" dirty="0">
              <a:solidFill>
                <a:srgbClr val="7B3904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5181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sz="2000" b="1" i="1" u="sng" dirty="0" smtClean="0">
              <a:solidFill>
                <a:srgbClr val="0000FF"/>
              </a:solidFill>
              <a:latin typeface="Bookman Old Style" panose="02050604050505020204" pitchFamily="18" charset="0"/>
            </a:endParaRPr>
          </a:p>
          <a:p>
            <a:pPr marL="0" lvl="0" indent="0" algn="just">
              <a:lnSpc>
                <a:spcPct val="150000"/>
              </a:lnSpc>
              <a:buNone/>
            </a:pPr>
            <a:endParaRPr lang="en-US" sz="1800" dirty="0">
              <a:solidFill>
                <a:srgbClr val="0000FF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969742"/>
              </p:ext>
            </p:extLst>
          </p:nvPr>
        </p:nvGraphicFramePr>
        <p:xfrm>
          <a:off x="545910" y="1708384"/>
          <a:ext cx="8077200" cy="3701816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7761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816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0960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2400" u="sng" strike="noStrike" dirty="0">
                          <a:effectLst/>
                        </a:rPr>
                        <a:t>B.TECH (LET)</a:t>
                      </a:r>
                      <a:endParaRPr lang="en-US" sz="2400" b="1" i="0" u="sng" strike="noStrike" dirty="0">
                        <a:solidFill>
                          <a:srgbClr val="0000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73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Commencement of issue &amp; online of application for </a:t>
                      </a:r>
                      <a:r>
                        <a:rPr lang="en-US" sz="1800" u="none" strike="noStrike" dirty="0" err="1">
                          <a:effectLst/>
                        </a:rPr>
                        <a:t>Mgt</a:t>
                      </a:r>
                      <a:r>
                        <a:rPr lang="en-US" sz="1800" u="none" strike="noStrike" dirty="0">
                          <a:effectLst/>
                        </a:rPr>
                        <a:t> seat admission</a:t>
                      </a:r>
                      <a:endParaRPr lang="en-US" sz="1800" b="0" i="0" u="none" strike="noStrike" dirty="0">
                        <a:solidFill>
                          <a:srgbClr val="0000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From 05 Apr 2017</a:t>
                      </a:r>
                      <a:endParaRPr lang="en-US" sz="1800" b="0" i="0" u="none" strike="noStrike" dirty="0">
                        <a:solidFill>
                          <a:srgbClr val="0000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324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Last date for receipt of filled application in the college/closing of online application</a:t>
                      </a:r>
                      <a:endParaRPr lang="en-US" sz="1800" b="0" i="0" u="none" strike="noStrike" dirty="0">
                        <a:solidFill>
                          <a:srgbClr val="0000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15-Jun-17</a:t>
                      </a:r>
                      <a:endParaRPr lang="en-US" sz="1800" b="0" i="0" u="none" strike="noStrike" dirty="0">
                        <a:solidFill>
                          <a:srgbClr val="0000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9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3</a:t>
                      </a:r>
                      <a:endParaRPr lang="en-US" sz="1800" b="0" i="0" u="none" strike="noStrike" dirty="0">
                        <a:solidFill>
                          <a:srgbClr val="0000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Declaration of </a:t>
                      </a:r>
                      <a:r>
                        <a:rPr lang="en-US" sz="1800" u="none" strike="noStrike" dirty="0" smtClean="0">
                          <a:effectLst/>
                        </a:rPr>
                        <a:t>Mgt. </a:t>
                      </a:r>
                      <a:r>
                        <a:rPr lang="en-US" sz="1800" u="none" strike="noStrike" dirty="0">
                          <a:effectLst/>
                        </a:rPr>
                        <a:t>merit list</a:t>
                      </a:r>
                      <a:endParaRPr lang="en-US" sz="1800" b="0" i="0" u="none" strike="noStrike" dirty="0">
                        <a:solidFill>
                          <a:srgbClr val="0000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17-Jun-17</a:t>
                      </a:r>
                      <a:endParaRPr lang="en-US" sz="1800" b="0" i="0" u="none" strike="noStrike" dirty="0">
                        <a:solidFill>
                          <a:srgbClr val="0000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61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4</a:t>
                      </a:r>
                      <a:endParaRPr lang="en-US" sz="1800" b="0" i="0" u="none" strike="noStrike" dirty="0">
                        <a:solidFill>
                          <a:srgbClr val="0000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Counseling for </a:t>
                      </a:r>
                      <a:r>
                        <a:rPr lang="en-US" sz="1800" u="none" strike="noStrike" dirty="0" err="1">
                          <a:effectLst/>
                        </a:rPr>
                        <a:t>Mgt</a:t>
                      </a:r>
                      <a:r>
                        <a:rPr lang="en-US" sz="1800" u="none" strike="noStrike" dirty="0">
                          <a:effectLst/>
                        </a:rPr>
                        <a:t> seat admission</a:t>
                      </a:r>
                      <a:endParaRPr lang="en-US" sz="1800" b="0" i="0" u="none" strike="noStrike" dirty="0">
                        <a:solidFill>
                          <a:srgbClr val="0000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19-Jun-17</a:t>
                      </a:r>
                      <a:endParaRPr lang="en-US" sz="1800" b="0" i="0" u="none" strike="noStrike" dirty="0">
                        <a:solidFill>
                          <a:srgbClr val="0000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593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5</a:t>
                      </a:r>
                      <a:endParaRPr lang="en-US" sz="1800" b="0" i="0" u="none" strike="noStrike" dirty="0">
                        <a:solidFill>
                          <a:srgbClr val="0000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Class starts</a:t>
                      </a:r>
                      <a:endParaRPr lang="en-US" sz="1800" b="0" i="0" u="none" strike="noStrike" dirty="0">
                        <a:solidFill>
                          <a:srgbClr val="0000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According to 3</a:t>
                      </a:r>
                      <a:r>
                        <a:rPr lang="en-US" sz="1800" u="none" strike="noStrike" baseline="30000" dirty="0">
                          <a:effectLst/>
                        </a:rPr>
                        <a:t>rd</a:t>
                      </a:r>
                      <a:r>
                        <a:rPr lang="en-US" sz="1800" u="none" strike="noStrike" dirty="0">
                          <a:effectLst/>
                        </a:rPr>
                        <a:t> semester date of registration of B.Tech.</a:t>
                      </a:r>
                      <a:endParaRPr lang="en-US" sz="1800" b="0" i="0" u="none" strike="noStrike" dirty="0">
                        <a:solidFill>
                          <a:srgbClr val="0000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0516-98B1-4D80-A40F-CF378A97BBD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49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5181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sz="2000" b="1" i="1" u="sng" dirty="0" smtClean="0">
              <a:solidFill>
                <a:srgbClr val="0000FF"/>
              </a:solidFill>
              <a:latin typeface="Bookman Old Style" panose="02050604050505020204" pitchFamily="18" charset="0"/>
            </a:endParaRPr>
          </a:p>
          <a:p>
            <a:pPr marL="0" lvl="0" indent="0" algn="just">
              <a:lnSpc>
                <a:spcPct val="150000"/>
              </a:lnSpc>
              <a:buNone/>
            </a:pPr>
            <a:endParaRPr lang="en-US" sz="1800" dirty="0">
              <a:solidFill>
                <a:srgbClr val="0000FF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486619"/>
              </p:ext>
            </p:extLst>
          </p:nvPr>
        </p:nvGraphicFramePr>
        <p:xfrm>
          <a:off x="476250" y="1714498"/>
          <a:ext cx="8286750" cy="3886203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7962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569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7746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2400" u="sng" strike="noStrike" dirty="0">
                          <a:effectLst/>
                        </a:rPr>
                        <a:t>M.TECH</a:t>
                      </a:r>
                      <a:endParaRPr lang="en-US" sz="2400" b="1" i="0" u="sng" strike="noStrike" dirty="0">
                        <a:solidFill>
                          <a:srgbClr val="0000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179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Commencement of issue &amp; online of application for Mgt seat admission</a:t>
                      </a:r>
                      <a:endParaRPr lang="en-US" sz="1800" b="0" i="0" u="none" strike="noStrike">
                        <a:solidFill>
                          <a:srgbClr val="0000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05-Apr-17</a:t>
                      </a:r>
                      <a:endParaRPr lang="en-US" sz="1800" b="0" i="0" u="none" strike="noStrike">
                        <a:solidFill>
                          <a:srgbClr val="0000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Last date for receipt of filled application in the college/closing of online application</a:t>
                      </a:r>
                      <a:endParaRPr lang="en-US" sz="1800" b="0" i="0" u="none" strike="noStrike" dirty="0">
                        <a:solidFill>
                          <a:srgbClr val="0000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08-Jul-17</a:t>
                      </a:r>
                      <a:endParaRPr lang="en-US" sz="1800" b="0" i="0" u="none" strike="noStrike">
                        <a:solidFill>
                          <a:srgbClr val="0000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74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3</a:t>
                      </a:r>
                      <a:endParaRPr lang="en-US" sz="1800" b="0" i="0" u="none" strike="noStrike" dirty="0">
                        <a:solidFill>
                          <a:srgbClr val="0000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Declaration of Mgt merit list</a:t>
                      </a:r>
                      <a:endParaRPr lang="en-US" sz="1800" b="0" i="0" u="none" strike="noStrike">
                        <a:solidFill>
                          <a:srgbClr val="0000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14-Jul-17</a:t>
                      </a:r>
                      <a:endParaRPr lang="en-US" sz="1800" b="0" i="0" u="none" strike="noStrike">
                        <a:solidFill>
                          <a:srgbClr val="0000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74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4</a:t>
                      </a:r>
                      <a:endParaRPr lang="en-US" sz="1800" b="0" i="0" u="none" strike="noStrike">
                        <a:solidFill>
                          <a:srgbClr val="0000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Counseling for Mgt seat admission</a:t>
                      </a:r>
                      <a:endParaRPr lang="en-US" sz="1800" b="0" i="0" u="none" strike="noStrike">
                        <a:solidFill>
                          <a:srgbClr val="0000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19-Jul-17</a:t>
                      </a:r>
                      <a:endParaRPr lang="en-US" sz="1800" b="0" i="0" u="none" strike="noStrike">
                        <a:solidFill>
                          <a:srgbClr val="0000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738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5</a:t>
                      </a:r>
                      <a:endParaRPr lang="en-US" sz="1800" b="0" i="0" u="none" strike="noStrike">
                        <a:solidFill>
                          <a:srgbClr val="0000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Class starts</a:t>
                      </a:r>
                      <a:endParaRPr lang="en-US" sz="1800" b="0" i="0" u="none" strike="noStrike" dirty="0">
                        <a:solidFill>
                          <a:srgbClr val="0000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On or before 01 Aug 2017</a:t>
                      </a:r>
                      <a:endParaRPr lang="en-US" sz="1800" b="0" i="0" u="none" strike="noStrike" dirty="0">
                        <a:solidFill>
                          <a:srgbClr val="0000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0516-98B1-4D80-A40F-CF378A97BBD8}" type="slidenum">
              <a:rPr lang="en-US" smtClean="0"/>
              <a:t>24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001675"/>
            <a:ext cx="8001000" cy="563562"/>
          </a:xfrm>
        </p:spPr>
        <p:txBody>
          <a:bodyPr>
            <a:normAutofit/>
          </a:bodyPr>
          <a:lstStyle/>
          <a:p>
            <a:r>
              <a:rPr lang="en-US" sz="2800" b="1" u="sng" dirty="0">
                <a:solidFill>
                  <a:srgbClr val="7B3904"/>
                </a:solidFill>
                <a:latin typeface="Bookman Old Style" panose="02050604050505020204" pitchFamily="18" charset="0"/>
              </a:rPr>
              <a:t>TENTATIVE </a:t>
            </a:r>
            <a:r>
              <a:rPr lang="en-US" sz="2800" b="1" u="sng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SCHEDULE</a:t>
            </a:r>
            <a:endParaRPr lang="en-US" sz="2800" b="1" dirty="0">
              <a:solidFill>
                <a:srgbClr val="7B3904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6225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5181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sz="2000" b="1" i="1" u="sng" dirty="0" smtClean="0">
              <a:solidFill>
                <a:srgbClr val="0000FF"/>
              </a:solidFill>
              <a:latin typeface="Bookman Old Style" panose="02050604050505020204" pitchFamily="18" charset="0"/>
            </a:endParaRPr>
          </a:p>
          <a:p>
            <a:pPr marL="0" lvl="0" indent="0" algn="just">
              <a:lnSpc>
                <a:spcPct val="150000"/>
              </a:lnSpc>
              <a:buNone/>
            </a:pPr>
            <a:endParaRPr lang="en-US" sz="1800" dirty="0">
              <a:solidFill>
                <a:srgbClr val="0000FF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578901"/>
              </p:ext>
            </p:extLst>
          </p:nvPr>
        </p:nvGraphicFramePr>
        <p:xfrm>
          <a:off x="542500" y="1676400"/>
          <a:ext cx="8229599" cy="3757688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7907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004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383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0960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2800" u="sng" strike="noStrike" dirty="0">
                          <a:effectLst/>
                        </a:rPr>
                        <a:t>MCA</a:t>
                      </a:r>
                      <a:endParaRPr lang="en-US" sz="2800" b="1" i="0" u="sng" strike="noStrike" dirty="0">
                        <a:solidFill>
                          <a:srgbClr val="0000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75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Commencement of issue &amp; online of application for </a:t>
                      </a:r>
                      <a:r>
                        <a:rPr lang="en-US" sz="2000" u="none" strike="noStrike" dirty="0" smtClean="0">
                          <a:effectLst/>
                        </a:rPr>
                        <a:t>Mgt. </a:t>
                      </a:r>
                      <a:r>
                        <a:rPr lang="en-US" sz="2000" u="none" strike="noStrike" dirty="0">
                          <a:effectLst/>
                        </a:rPr>
                        <a:t>seat admission</a:t>
                      </a:r>
                      <a:endParaRPr lang="en-US" sz="2000" b="0" i="0" u="none" strike="noStrike" dirty="0">
                        <a:solidFill>
                          <a:srgbClr val="0000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From 05 Apr 2017</a:t>
                      </a:r>
                      <a:endParaRPr lang="en-US" sz="2000" b="0" i="0" u="none" strike="noStrike">
                        <a:solidFill>
                          <a:srgbClr val="0000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34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Last date for receipt of filled application in the college/closing of online application</a:t>
                      </a:r>
                      <a:endParaRPr lang="en-US" sz="2000" b="0" i="0" u="none" strike="noStrike" dirty="0">
                        <a:solidFill>
                          <a:srgbClr val="0000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17-Jun-17</a:t>
                      </a:r>
                      <a:endParaRPr lang="en-US" sz="2000" b="0" i="0" u="none" strike="noStrike" dirty="0">
                        <a:solidFill>
                          <a:srgbClr val="0000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38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3</a:t>
                      </a:r>
                      <a:endParaRPr lang="en-US" sz="2000" b="0" i="0" u="none" strike="noStrike">
                        <a:solidFill>
                          <a:srgbClr val="0000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Declaration of </a:t>
                      </a:r>
                      <a:r>
                        <a:rPr lang="en-US" sz="2000" u="none" strike="noStrike" dirty="0" err="1">
                          <a:effectLst/>
                        </a:rPr>
                        <a:t>Mgt</a:t>
                      </a:r>
                      <a:r>
                        <a:rPr lang="en-US" sz="2000" u="none" strike="noStrike" dirty="0">
                          <a:effectLst/>
                        </a:rPr>
                        <a:t> merit list</a:t>
                      </a:r>
                      <a:endParaRPr lang="en-US" sz="2000" b="0" i="0" u="none" strike="noStrike" dirty="0">
                        <a:solidFill>
                          <a:srgbClr val="0000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23 Jun 2-017</a:t>
                      </a:r>
                      <a:endParaRPr lang="en-US" sz="2000" b="0" i="0" u="none" strike="noStrike">
                        <a:solidFill>
                          <a:srgbClr val="0000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16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4</a:t>
                      </a:r>
                      <a:endParaRPr lang="en-US" sz="2000" b="0" i="0" u="none" strike="noStrike">
                        <a:solidFill>
                          <a:srgbClr val="0000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Counseling for Mgt seat admission</a:t>
                      </a:r>
                      <a:endParaRPr lang="en-US" sz="2000" b="0" i="0" u="none" strike="noStrike">
                        <a:solidFill>
                          <a:srgbClr val="0000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26-Jun-17</a:t>
                      </a:r>
                      <a:endParaRPr lang="en-US" sz="2000" b="0" i="0" u="none" strike="noStrike">
                        <a:solidFill>
                          <a:srgbClr val="0000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215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5</a:t>
                      </a:r>
                      <a:endParaRPr lang="en-US" sz="2000" b="0" i="0" u="none" strike="noStrike">
                        <a:solidFill>
                          <a:srgbClr val="0000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Class starts</a:t>
                      </a:r>
                      <a:endParaRPr lang="en-US" sz="2000" b="0" i="0" u="none" strike="noStrike">
                        <a:solidFill>
                          <a:srgbClr val="0000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On or before 01 Aug 2017</a:t>
                      </a:r>
                      <a:endParaRPr lang="en-US" sz="2000" b="0" i="0" u="none" strike="noStrike" dirty="0">
                        <a:solidFill>
                          <a:srgbClr val="0000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0516-98B1-4D80-A40F-CF378A97BBD8}" type="slidenum">
              <a:rPr lang="en-US" smtClean="0"/>
              <a:t>25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001675"/>
            <a:ext cx="8001000" cy="563562"/>
          </a:xfrm>
        </p:spPr>
        <p:txBody>
          <a:bodyPr>
            <a:normAutofit/>
          </a:bodyPr>
          <a:lstStyle/>
          <a:p>
            <a:r>
              <a:rPr lang="en-US" sz="2800" b="1" u="sng" dirty="0">
                <a:solidFill>
                  <a:srgbClr val="7B3904"/>
                </a:solidFill>
                <a:latin typeface="Bookman Old Style" panose="02050604050505020204" pitchFamily="18" charset="0"/>
              </a:rPr>
              <a:t>TENTATIVE </a:t>
            </a:r>
            <a:r>
              <a:rPr lang="en-US" sz="2800" b="1" u="sng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SCHEDULE</a:t>
            </a:r>
            <a:endParaRPr lang="en-US" sz="2800" b="1" dirty="0">
              <a:solidFill>
                <a:srgbClr val="7B3904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97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0516-98B1-4D80-A40F-CF378A97BBD8}" type="slidenum">
              <a:rPr lang="en-US" smtClean="0"/>
              <a:t>26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2057400"/>
            <a:ext cx="3882044" cy="29834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2590800" cy="550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23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265238"/>
            <a:ext cx="8001000" cy="563562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COURSES &amp; SEATS </a:t>
            </a:r>
            <a:r>
              <a:rPr lang="mr-IN" sz="3200" b="1" u="sng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–</a:t>
            </a:r>
            <a:r>
              <a:rPr lang="en-US" sz="3200" b="1" u="sng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 PG Courses</a:t>
            </a:r>
            <a:endParaRPr lang="en-US" sz="3200" b="1" dirty="0">
              <a:solidFill>
                <a:srgbClr val="7B3904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0516-98B1-4D80-A40F-CF378A97BBD8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100214"/>
              </p:ext>
            </p:extLst>
          </p:nvPr>
        </p:nvGraphicFramePr>
        <p:xfrm>
          <a:off x="838200" y="1828800"/>
          <a:ext cx="7391400" cy="4122560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1298877305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Sl. No</a:t>
                      </a:r>
                      <a:endParaRPr lang="en-US" sz="1800" b="1" dirty="0">
                        <a:solidFill>
                          <a:srgbClr val="CD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Courses</a:t>
                      </a:r>
                      <a:endParaRPr lang="en-US" sz="2000" b="1" dirty="0">
                        <a:solidFill>
                          <a:srgbClr val="CD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Govt</a:t>
                      </a:r>
                      <a:endParaRPr lang="en-US" sz="2000" b="1" dirty="0">
                        <a:solidFill>
                          <a:srgbClr val="CD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FWS</a:t>
                      </a:r>
                      <a:endParaRPr lang="en-US" sz="2000" b="1" dirty="0">
                        <a:solidFill>
                          <a:srgbClr val="CD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Mgt.</a:t>
                      </a:r>
                      <a:endParaRPr lang="en-US" sz="1800" b="1" dirty="0">
                        <a:solidFill>
                          <a:srgbClr val="CD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NRI</a:t>
                      </a:r>
                      <a:endParaRPr lang="en-US" sz="1800" b="1" dirty="0">
                        <a:solidFill>
                          <a:srgbClr val="CD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Total</a:t>
                      </a:r>
                      <a:endParaRPr lang="en-US" sz="2000" b="1" dirty="0">
                        <a:solidFill>
                          <a:srgbClr val="CD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46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</a:t>
                      </a:r>
                      <a:endParaRPr lang="en-US" sz="1800" b="1" dirty="0">
                        <a:solidFill>
                          <a:srgbClr val="CD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MCA</a:t>
                      </a:r>
                      <a:endParaRPr lang="en-US" sz="2400" b="1" dirty="0">
                        <a:solidFill>
                          <a:srgbClr val="CD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30</a:t>
                      </a:r>
                      <a:endParaRPr lang="en-US" sz="2000" b="1" dirty="0">
                        <a:solidFill>
                          <a:srgbClr val="CD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Nil</a:t>
                      </a:r>
                      <a:endParaRPr lang="en-US" sz="2000" b="1" dirty="0">
                        <a:solidFill>
                          <a:srgbClr val="CD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30</a:t>
                      </a:r>
                      <a:endParaRPr lang="en-US" sz="2000" b="1" dirty="0">
                        <a:solidFill>
                          <a:srgbClr val="CD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Nil</a:t>
                      </a:r>
                      <a:endParaRPr lang="en-US" sz="2000" b="1" dirty="0">
                        <a:solidFill>
                          <a:srgbClr val="CD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60</a:t>
                      </a:r>
                      <a:endParaRPr lang="en-US" sz="2400" b="1" dirty="0">
                        <a:solidFill>
                          <a:srgbClr val="CD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46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2.</a:t>
                      </a:r>
                      <a:endParaRPr lang="en-US" sz="1800" b="1" dirty="0">
                        <a:solidFill>
                          <a:srgbClr val="CD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CSE</a:t>
                      </a:r>
                      <a:endParaRPr lang="en-US" sz="2400" b="1" dirty="0">
                        <a:solidFill>
                          <a:srgbClr val="CD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15</a:t>
                      </a:r>
                      <a:endParaRPr lang="en-US" sz="2000" b="1" dirty="0">
                        <a:solidFill>
                          <a:srgbClr val="CD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Nil</a:t>
                      </a:r>
                      <a:endParaRPr lang="en-US" sz="2000" b="1" dirty="0">
                        <a:solidFill>
                          <a:srgbClr val="CD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15</a:t>
                      </a:r>
                      <a:endParaRPr lang="en-US" sz="2000" b="1" dirty="0">
                        <a:solidFill>
                          <a:srgbClr val="CD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Nil</a:t>
                      </a:r>
                      <a:endParaRPr lang="en-US" sz="2000" b="1" dirty="0">
                        <a:solidFill>
                          <a:srgbClr val="CD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30</a:t>
                      </a:r>
                      <a:endParaRPr lang="en-US" sz="2400" b="1" dirty="0">
                        <a:solidFill>
                          <a:srgbClr val="CD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37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</a:t>
                      </a:r>
                      <a:endParaRPr lang="en-US" sz="1800" b="1" dirty="0">
                        <a:solidFill>
                          <a:srgbClr val="CD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Power</a:t>
                      </a:r>
                      <a:r>
                        <a:rPr lang="en-US" sz="2400" baseline="0" dirty="0" smtClean="0">
                          <a:effectLst/>
                        </a:rPr>
                        <a:t> Electronics</a:t>
                      </a:r>
                      <a:endParaRPr lang="en-US" sz="2400" b="1" dirty="0">
                        <a:solidFill>
                          <a:srgbClr val="CD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15</a:t>
                      </a:r>
                      <a:endParaRPr lang="en-US" sz="2000" b="1" dirty="0">
                        <a:solidFill>
                          <a:srgbClr val="CD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Nil</a:t>
                      </a:r>
                      <a:endParaRPr lang="en-US" sz="2000" b="1" dirty="0">
                        <a:solidFill>
                          <a:srgbClr val="CD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15</a:t>
                      </a:r>
                      <a:endParaRPr lang="en-US" sz="2000" b="1" dirty="0">
                        <a:solidFill>
                          <a:srgbClr val="CD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Nil</a:t>
                      </a:r>
                      <a:endParaRPr lang="en-US" sz="2000" b="1" dirty="0">
                        <a:solidFill>
                          <a:srgbClr val="CD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30</a:t>
                      </a:r>
                      <a:endParaRPr lang="en-US" sz="2400" b="1" dirty="0">
                        <a:solidFill>
                          <a:srgbClr val="CD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46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4.</a:t>
                      </a:r>
                      <a:endParaRPr lang="en-US" sz="1800" b="1" dirty="0">
                        <a:solidFill>
                          <a:srgbClr val="CD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Embedded System</a:t>
                      </a:r>
                      <a:endParaRPr lang="en-US" sz="2400" b="1" dirty="0">
                        <a:solidFill>
                          <a:srgbClr val="CD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12</a:t>
                      </a:r>
                      <a:endParaRPr lang="en-US" sz="2000" b="1" dirty="0">
                        <a:solidFill>
                          <a:srgbClr val="CD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Nil</a:t>
                      </a:r>
                      <a:endParaRPr lang="en-US" sz="2000" b="1" dirty="0">
                        <a:solidFill>
                          <a:srgbClr val="CD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12</a:t>
                      </a:r>
                      <a:endParaRPr lang="en-US" sz="2000" b="1" dirty="0">
                        <a:solidFill>
                          <a:srgbClr val="CD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Nil</a:t>
                      </a:r>
                      <a:endParaRPr lang="en-US" sz="2000" b="1" dirty="0">
                        <a:solidFill>
                          <a:srgbClr val="CD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24</a:t>
                      </a:r>
                      <a:endParaRPr lang="en-US" sz="2400" b="1" dirty="0">
                        <a:solidFill>
                          <a:srgbClr val="CD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46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5.</a:t>
                      </a:r>
                      <a:endParaRPr lang="en-US" sz="1800" b="1" dirty="0">
                        <a:solidFill>
                          <a:srgbClr val="CD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Structural Engineering</a:t>
                      </a:r>
                      <a:endParaRPr lang="en-US" sz="2400" b="1" dirty="0">
                        <a:solidFill>
                          <a:srgbClr val="CD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12</a:t>
                      </a:r>
                      <a:endParaRPr lang="en-US" sz="2000" b="1" dirty="0">
                        <a:solidFill>
                          <a:srgbClr val="CD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Nil</a:t>
                      </a:r>
                      <a:endParaRPr lang="en-US" sz="2000" b="1" dirty="0">
                        <a:solidFill>
                          <a:srgbClr val="CD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12</a:t>
                      </a:r>
                      <a:endParaRPr lang="en-US" sz="2000" b="1" dirty="0">
                        <a:solidFill>
                          <a:srgbClr val="CD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Nil</a:t>
                      </a:r>
                      <a:endParaRPr lang="en-US" sz="2000" b="1" dirty="0">
                        <a:solidFill>
                          <a:srgbClr val="CD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24</a:t>
                      </a:r>
                      <a:endParaRPr lang="en-US" sz="2400" b="1" dirty="0">
                        <a:solidFill>
                          <a:srgbClr val="CD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62818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808038"/>
            <a:ext cx="8001000" cy="1020762"/>
          </a:xfrm>
        </p:spPr>
        <p:txBody>
          <a:bodyPr>
            <a:normAutofit/>
          </a:bodyPr>
          <a:lstStyle/>
          <a:p>
            <a:r>
              <a:rPr lang="en-US" sz="2800" b="1" i="1" u="sng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B.TECH - LE </a:t>
            </a:r>
            <a:r>
              <a:rPr lang="en-US" sz="2800" b="1" i="1" u="sng" dirty="0">
                <a:solidFill>
                  <a:srgbClr val="7B3904"/>
                </a:solidFill>
                <a:latin typeface="Bookman Old Style" panose="02050604050505020204" pitchFamily="18" charset="0"/>
              </a:rPr>
              <a:t>(Available </a:t>
            </a:r>
            <a:r>
              <a:rPr lang="en-US" sz="2800" b="1" i="1" u="sng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Seats)</a:t>
            </a:r>
            <a:endParaRPr lang="en-US" sz="2800" b="1" dirty="0">
              <a:solidFill>
                <a:srgbClr val="7B3904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219958"/>
              </p:ext>
            </p:extLst>
          </p:nvPr>
        </p:nvGraphicFramePr>
        <p:xfrm>
          <a:off x="838200" y="1981201"/>
          <a:ext cx="7292953" cy="3733799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207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7470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Sl. No</a:t>
                      </a:r>
                      <a:endParaRPr lang="en-US" sz="1800" b="1" dirty="0">
                        <a:solidFill>
                          <a:srgbClr val="CD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Courses</a:t>
                      </a:r>
                      <a:endParaRPr lang="en-US" sz="2000" b="1" dirty="0">
                        <a:solidFill>
                          <a:srgbClr val="CD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Govt</a:t>
                      </a:r>
                      <a:endParaRPr lang="en-US" sz="2000" b="1" dirty="0">
                        <a:solidFill>
                          <a:srgbClr val="CD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Mgt.</a:t>
                      </a:r>
                      <a:endParaRPr lang="en-US" sz="2000" b="1" dirty="0">
                        <a:solidFill>
                          <a:srgbClr val="CD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Unfilled </a:t>
                      </a:r>
                      <a:r>
                        <a:rPr lang="en-US" sz="1800" dirty="0" smtClean="0">
                          <a:effectLst/>
                        </a:rPr>
                        <a:t>Seats from </a:t>
                      </a:r>
                      <a:r>
                        <a:rPr lang="en-US" sz="1800" dirty="0">
                          <a:effectLst/>
                        </a:rPr>
                        <a:t>P</a:t>
                      </a:r>
                      <a:r>
                        <a:rPr lang="en-US" sz="1800" dirty="0" smtClean="0">
                          <a:effectLst/>
                        </a:rPr>
                        <a:t>revious Year</a:t>
                      </a:r>
                      <a:endParaRPr lang="en-US" sz="1800" b="1" dirty="0">
                        <a:solidFill>
                          <a:srgbClr val="CD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Total</a:t>
                      </a:r>
                      <a:endParaRPr lang="en-US" sz="2000" b="1" dirty="0">
                        <a:solidFill>
                          <a:srgbClr val="CD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46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</a:t>
                      </a:r>
                      <a:endParaRPr lang="en-US" sz="1800" b="1" dirty="0">
                        <a:solidFill>
                          <a:srgbClr val="CD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CE</a:t>
                      </a:r>
                      <a:endParaRPr lang="en-US" sz="2400" b="1" dirty="0">
                        <a:solidFill>
                          <a:srgbClr val="CD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12</a:t>
                      </a:r>
                      <a:endParaRPr lang="en-US" sz="2000" b="1" dirty="0">
                        <a:solidFill>
                          <a:srgbClr val="CD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12</a:t>
                      </a:r>
                      <a:endParaRPr lang="en-US" sz="2000" b="1">
                        <a:solidFill>
                          <a:srgbClr val="CD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</a:t>
                      </a:r>
                      <a:endParaRPr lang="en-US" sz="2000" b="1" dirty="0">
                        <a:solidFill>
                          <a:srgbClr val="CD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25</a:t>
                      </a:r>
                      <a:endParaRPr lang="en-US" sz="2400" b="1" dirty="0">
                        <a:solidFill>
                          <a:srgbClr val="CD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46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2.</a:t>
                      </a:r>
                      <a:endParaRPr lang="en-US" sz="1800" b="1" dirty="0">
                        <a:solidFill>
                          <a:srgbClr val="CD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CSE</a:t>
                      </a:r>
                      <a:endParaRPr lang="en-US" sz="2400" b="1" dirty="0">
                        <a:solidFill>
                          <a:srgbClr val="CD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12</a:t>
                      </a:r>
                      <a:endParaRPr lang="en-US" sz="2000" b="1" dirty="0">
                        <a:solidFill>
                          <a:srgbClr val="CD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12</a:t>
                      </a:r>
                      <a:endParaRPr lang="en-US" sz="2000" b="1" dirty="0">
                        <a:solidFill>
                          <a:srgbClr val="CD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</a:t>
                      </a:r>
                      <a:endParaRPr lang="en-US" sz="2000" b="1" dirty="0">
                        <a:solidFill>
                          <a:srgbClr val="CD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24</a:t>
                      </a:r>
                      <a:endParaRPr lang="en-US" sz="2400" b="1" dirty="0">
                        <a:solidFill>
                          <a:srgbClr val="CD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37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</a:t>
                      </a:r>
                      <a:endParaRPr lang="en-US" sz="1800" b="1" dirty="0">
                        <a:solidFill>
                          <a:srgbClr val="CD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ECE</a:t>
                      </a:r>
                      <a:endParaRPr lang="en-US" sz="2400" b="1" dirty="0">
                        <a:solidFill>
                          <a:srgbClr val="CD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12</a:t>
                      </a:r>
                      <a:endParaRPr lang="en-US" sz="2000" b="1">
                        <a:solidFill>
                          <a:srgbClr val="CD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12</a:t>
                      </a:r>
                      <a:endParaRPr lang="en-US" sz="2000" b="1" dirty="0">
                        <a:solidFill>
                          <a:srgbClr val="CD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39</a:t>
                      </a:r>
                      <a:endParaRPr lang="en-US" sz="2000" b="1" dirty="0">
                        <a:solidFill>
                          <a:srgbClr val="CD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63</a:t>
                      </a:r>
                      <a:endParaRPr lang="en-US" sz="2400" b="1" dirty="0">
                        <a:solidFill>
                          <a:srgbClr val="CD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46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4.</a:t>
                      </a:r>
                      <a:endParaRPr lang="en-US" sz="1800" b="1" dirty="0">
                        <a:solidFill>
                          <a:srgbClr val="CD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ME</a:t>
                      </a:r>
                      <a:endParaRPr lang="en-US" sz="2400" b="1" dirty="0">
                        <a:solidFill>
                          <a:srgbClr val="CD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12</a:t>
                      </a:r>
                      <a:endParaRPr lang="en-US" sz="2000" b="1">
                        <a:solidFill>
                          <a:srgbClr val="CD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12</a:t>
                      </a:r>
                      <a:endParaRPr lang="en-US" sz="2000" b="1">
                        <a:solidFill>
                          <a:srgbClr val="CD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</a:t>
                      </a:r>
                      <a:endParaRPr lang="en-US" sz="2000" b="1" dirty="0">
                        <a:solidFill>
                          <a:srgbClr val="CD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24</a:t>
                      </a:r>
                      <a:endParaRPr lang="en-US" sz="2400" b="1" dirty="0">
                        <a:solidFill>
                          <a:srgbClr val="CD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46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5.</a:t>
                      </a:r>
                      <a:endParaRPr lang="en-US" sz="1800" b="1" dirty="0">
                        <a:solidFill>
                          <a:srgbClr val="CD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EEE</a:t>
                      </a:r>
                      <a:endParaRPr lang="en-US" sz="2400" b="1" dirty="0">
                        <a:solidFill>
                          <a:srgbClr val="CD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</a:t>
                      </a:r>
                      <a:endParaRPr lang="en-US" sz="2000" b="1">
                        <a:solidFill>
                          <a:srgbClr val="CD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</a:t>
                      </a:r>
                      <a:endParaRPr lang="en-US" sz="2000" b="1">
                        <a:solidFill>
                          <a:srgbClr val="CD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</a:t>
                      </a:r>
                      <a:endParaRPr lang="en-US" sz="2000" b="1" dirty="0">
                        <a:solidFill>
                          <a:srgbClr val="CD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12</a:t>
                      </a:r>
                      <a:endParaRPr lang="en-US" sz="2400" b="1" dirty="0">
                        <a:solidFill>
                          <a:srgbClr val="CD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46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6.</a:t>
                      </a:r>
                      <a:endParaRPr lang="en-US" sz="1800" b="1" dirty="0">
                        <a:solidFill>
                          <a:srgbClr val="CD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PE</a:t>
                      </a:r>
                      <a:endParaRPr lang="en-US" sz="2400" b="1" dirty="0">
                        <a:solidFill>
                          <a:srgbClr val="CD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</a:t>
                      </a:r>
                      <a:endParaRPr lang="en-US" sz="2000" b="1" dirty="0">
                        <a:solidFill>
                          <a:srgbClr val="CD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</a:t>
                      </a:r>
                      <a:endParaRPr lang="en-US" sz="2000" b="1" dirty="0">
                        <a:solidFill>
                          <a:srgbClr val="CD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29</a:t>
                      </a:r>
                      <a:endParaRPr lang="en-US" sz="2000" b="1" dirty="0">
                        <a:solidFill>
                          <a:srgbClr val="CD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41</a:t>
                      </a:r>
                      <a:endParaRPr lang="en-US" sz="2400" b="1" dirty="0">
                        <a:solidFill>
                          <a:srgbClr val="CD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0516-98B1-4D80-A40F-CF378A97BBD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87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112838"/>
            <a:ext cx="8077200" cy="715962"/>
          </a:xfrm>
        </p:spPr>
        <p:txBody>
          <a:bodyPr>
            <a:normAutofit/>
          </a:bodyPr>
          <a:lstStyle/>
          <a:p>
            <a:r>
              <a:rPr lang="en-US" sz="2800" b="1" u="sng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ACADEMIC ELIGIBLITY – B.TECH</a:t>
            </a:r>
            <a:endParaRPr lang="en-US" sz="2800" b="1" dirty="0">
              <a:solidFill>
                <a:srgbClr val="7B3904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229600" cy="38862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000" b="1" i="1" u="sng" dirty="0">
                <a:solidFill>
                  <a:srgbClr val="CD4F40"/>
                </a:solidFill>
                <a:latin typeface="Bookman Old Style" panose="02050604050505020204" pitchFamily="18" charset="0"/>
              </a:rPr>
              <a:t>B.TECH (Govt. </a:t>
            </a:r>
            <a:r>
              <a:rPr lang="en-US" sz="2000" b="1" i="1" u="sng" dirty="0" smtClean="0">
                <a:solidFill>
                  <a:srgbClr val="CD4F40"/>
                </a:solidFill>
                <a:latin typeface="Bookman Old Style" panose="02050604050505020204" pitchFamily="18" charset="0"/>
              </a:rPr>
              <a:t>Quota)</a:t>
            </a:r>
            <a:endParaRPr lang="en-US" sz="2000" dirty="0">
              <a:solidFill>
                <a:srgbClr val="CD4F40"/>
              </a:solidFill>
              <a:latin typeface="Bookman Old Style" panose="02050604050505020204" pitchFamily="18" charset="0"/>
            </a:endParaRP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CD4F40"/>
                </a:solidFill>
                <a:latin typeface="Bookman Old Style" panose="02050604050505020204" pitchFamily="18" charset="0"/>
              </a:rPr>
              <a:t> Passed Plus 2 with:</a:t>
            </a:r>
          </a:p>
          <a:p>
            <a:pPr lvl="2" algn="just">
              <a:lnSpc>
                <a:spcPct val="100000"/>
              </a:lnSpc>
            </a:pPr>
            <a:r>
              <a:rPr lang="en-US" sz="16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50% marks in Physics, Chemistry and Maths put together</a:t>
            </a:r>
          </a:p>
          <a:p>
            <a:pPr lvl="2" algn="just">
              <a:lnSpc>
                <a:spcPct val="100000"/>
              </a:lnSpc>
            </a:pPr>
            <a:r>
              <a:rPr lang="en-US" sz="16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50</a:t>
            </a:r>
            <a:r>
              <a:rPr lang="en-US" sz="1600" dirty="0">
                <a:solidFill>
                  <a:schemeClr val="tx1"/>
                </a:solidFill>
                <a:latin typeface="Bookman Old Style" panose="02050604050505020204" pitchFamily="18" charset="0"/>
              </a:rPr>
              <a:t>% marks in </a:t>
            </a:r>
            <a:r>
              <a:rPr lang="en-US" sz="16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Maths separately </a:t>
            </a:r>
            <a:endParaRPr lang="en-US" sz="1600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CD4F40"/>
                </a:solidFill>
                <a:latin typeface="Bookman Old Style" panose="02050604050505020204" pitchFamily="18" charset="0"/>
              </a:rPr>
              <a:t> Qualified </a:t>
            </a:r>
            <a:r>
              <a:rPr lang="en-US" sz="2000" dirty="0">
                <a:solidFill>
                  <a:srgbClr val="CD4F40"/>
                </a:solidFill>
                <a:latin typeface="Bookman Old Style" panose="02050604050505020204" pitchFamily="18" charset="0"/>
              </a:rPr>
              <a:t>in the </a:t>
            </a:r>
            <a:r>
              <a:rPr lang="en-US" sz="2000" dirty="0" smtClean="0">
                <a:solidFill>
                  <a:srgbClr val="CD4F40"/>
                </a:solidFill>
                <a:latin typeface="Bookman Old Style" panose="02050604050505020204" pitchFamily="18" charset="0"/>
              </a:rPr>
              <a:t>KEAM - 2017.</a:t>
            </a:r>
          </a:p>
          <a:p>
            <a:pPr lvl="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CD4F40"/>
                </a:solidFill>
                <a:latin typeface="Bookman Old Style" panose="02050604050505020204" pitchFamily="18" charset="0"/>
              </a:rPr>
              <a:t> Name of the candidate included in the rank list.</a:t>
            </a:r>
          </a:p>
          <a:p>
            <a:pPr lvl="2" algn="just">
              <a:lnSpc>
                <a:spcPct val="100000"/>
              </a:lnSpc>
            </a:pPr>
            <a:r>
              <a:rPr lang="en-US" sz="16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Plus 2 marks uploaded to KEAM web portal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CD4F40"/>
                </a:solidFill>
                <a:latin typeface="Bookman Old Style" panose="02050604050505020204" pitchFamily="18" charset="0"/>
              </a:rPr>
              <a:t> An </a:t>
            </a:r>
            <a:r>
              <a:rPr lang="en-US" sz="2000" dirty="0">
                <a:solidFill>
                  <a:srgbClr val="CD4F40"/>
                </a:solidFill>
                <a:latin typeface="Bookman Old Style" panose="02050604050505020204" pitchFamily="18" charset="0"/>
              </a:rPr>
              <a:t>equivalency certificate in case the candidate completed the Plus 2 course from other State Boards.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2000" dirty="0">
              <a:solidFill>
                <a:srgbClr val="CD4F4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0516-98B1-4D80-A40F-CF378A97BBD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3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19200"/>
            <a:ext cx="8001000" cy="987188"/>
          </a:xfrm>
        </p:spPr>
        <p:txBody>
          <a:bodyPr>
            <a:noAutofit/>
          </a:bodyPr>
          <a:lstStyle/>
          <a:p>
            <a:r>
              <a:rPr lang="en-US" sz="2800" b="1" u="sng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B.TECH -</a:t>
            </a:r>
            <a:r>
              <a:rPr lang="en-US" sz="2800" b="1" i="1" u="sng" dirty="0">
                <a:solidFill>
                  <a:srgbClr val="7B3904"/>
                </a:solidFill>
                <a:latin typeface="Bookman Old Style" panose="02050604050505020204" pitchFamily="18" charset="0"/>
              </a:rPr>
              <a:t>RELAXATION OF MARKS (Govt. Quota Admission</a:t>
            </a:r>
            <a:r>
              <a:rPr lang="en-US" sz="2800" b="1" i="1" u="sng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)</a:t>
            </a:r>
            <a:endParaRPr lang="en-US" sz="2800" b="1" dirty="0">
              <a:solidFill>
                <a:srgbClr val="7B3904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62200"/>
            <a:ext cx="8229600" cy="3886200"/>
          </a:xfrm>
        </p:spPr>
        <p:txBody>
          <a:bodyPr>
            <a:noAutofit/>
          </a:bodyPr>
          <a:lstStyle/>
          <a:p>
            <a:pPr lvl="0" algn="just">
              <a:lnSpc>
                <a:spcPct val="100000"/>
              </a:lnSpc>
            </a:pPr>
            <a:r>
              <a:rPr lang="en-US" sz="2400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Following category of candidates are eligible for a relaxation of </a:t>
            </a:r>
            <a:r>
              <a:rPr lang="en-US" sz="2400" b="1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5% of marks</a:t>
            </a:r>
            <a:r>
              <a:rPr lang="en-US" sz="2400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, </a:t>
            </a:r>
            <a:r>
              <a:rPr lang="en-US" sz="2400" dirty="0">
                <a:solidFill>
                  <a:srgbClr val="7B3904"/>
                </a:solidFill>
                <a:latin typeface="Bookman Old Style" panose="02050604050505020204" pitchFamily="18" charset="0"/>
              </a:rPr>
              <a:t>p</a:t>
            </a:r>
            <a:r>
              <a:rPr lang="en-US" sz="2400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rovided their total annual income does not exceed </a:t>
            </a:r>
            <a:r>
              <a:rPr lang="en-US" sz="2400" b="1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Rs. 6 Lakhs</a:t>
            </a:r>
          </a:p>
          <a:p>
            <a:pPr lvl="2" algn="just">
              <a:lnSpc>
                <a:spcPct val="100000"/>
              </a:lnSpc>
            </a:pPr>
            <a:r>
              <a:rPr lang="en-US" sz="20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SEBC</a:t>
            </a:r>
          </a:p>
          <a:p>
            <a:pPr lvl="2" algn="just">
              <a:lnSpc>
                <a:spcPct val="100000"/>
              </a:lnSpc>
            </a:pPr>
            <a:r>
              <a:rPr lang="en-US" sz="20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Persons </a:t>
            </a:r>
            <a:r>
              <a:rPr lang="en-US" sz="2000" dirty="0">
                <a:solidFill>
                  <a:schemeClr val="tx1"/>
                </a:solidFill>
                <a:latin typeface="Bookman Old Style" panose="02050604050505020204" pitchFamily="18" charset="0"/>
              </a:rPr>
              <a:t>with Disabilities (PD) </a:t>
            </a:r>
            <a:endParaRPr lang="en-US" sz="2000" dirty="0" smtClean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sz="2400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The </a:t>
            </a:r>
            <a:r>
              <a:rPr lang="en-US" sz="2400" b="1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SC/ST </a:t>
            </a:r>
            <a:r>
              <a:rPr lang="en-US" sz="2400" b="1" dirty="0">
                <a:solidFill>
                  <a:srgbClr val="7B3904"/>
                </a:solidFill>
                <a:latin typeface="Bookman Old Style" panose="02050604050505020204" pitchFamily="18" charset="0"/>
              </a:rPr>
              <a:t>candidates </a:t>
            </a:r>
            <a:r>
              <a:rPr lang="en-US" sz="2400" dirty="0">
                <a:solidFill>
                  <a:srgbClr val="7B3904"/>
                </a:solidFill>
                <a:latin typeface="Bookman Old Style" panose="02050604050505020204" pitchFamily="18" charset="0"/>
              </a:rPr>
              <a:t>need </a:t>
            </a:r>
            <a:r>
              <a:rPr lang="en-US" sz="2400" b="1" dirty="0">
                <a:solidFill>
                  <a:srgbClr val="7B3904"/>
                </a:solidFill>
                <a:latin typeface="Bookman Old Style" panose="02050604050505020204" pitchFamily="18" charset="0"/>
              </a:rPr>
              <a:t>only </a:t>
            </a:r>
            <a:r>
              <a:rPr lang="en-US" sz="2400" b="1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pass marks </a:t>
            </a:r>
            <a:r>
              <a:rPr lang="en-US" sz="2400" dirty="0">
                <a:solidFill>
                  <a:srgbClr val="7B3904"/>
                </a:solidFill>
                <a:latin typeface="Bookman Old Style" panose="02050604050505020204" pitchFamily="18" charset="0"/>
              </a:rPr>
              <a:t>in the qualifying examination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0516-98B1-4D80-A40F-CF378A97BBD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5481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074761"/>
            <a:ext cx="8001000" cy="754039"/>
          </a:xfrm>
        </p:spPr>
        <p:txBody>
          <a:bodyPr>
            <a:noAutofit/>
          </a:bodyPr>
          <a:lstStyle/>
          <a:p>
            <a:r>
              <a:rPr lang="en-US" sz="3200" b="1" u="sng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ACADEMIC ELIGIBLITY – B.TECH</a:t>
            </a:r>
            <a:endParaRPr lang="en-US" sz="3200" b="1" dirty="0">
              <a:solidFill>
                <a:srgbClr val="7B3904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424" y="2057400"/>
            <a:ext cx="8229600" cy="40687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i="1" u="sng" dirty="0">
                <a:solidFill>
                  <a:srgbClr val="C00000"/>
                </a:solidFill>
                <a:latin typeface="Bookman Old Style" panose="02050604050505020204" pitchFamily="18" charset="0"/>
              </a:rPr>
              <a:t>B.TECH (Mgt. Quota)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Passed Plus 2 </a:t>
            </a:r>
            <a:r>
              <a:rPr lang="en-US" dirty="0">
                <a:solidFill>
                  <a:srgbClr val="C00000"/>
                </a:solidFill>
                <a:latin typeface="Bookman Old Style" panose="02050604050505020204" pitchFamily="18" charset="0"/>
              </a:rPr>
              <a:t>with: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solidFill>
                  <a:srgbClr val="33120D"/>
                </a:solidFill>
                <a:latin typeface="Bookman Old Style" panose="02050604050505020204" pitchFamily="18" charset="0"/>
              </a:rPr>
              <a:t>45% </a:t>
            </a:r>
            <a:r>
              <a:rPr lang="en-US" sz="2000" dirty="0">
                <a:solidFill>
                  <a:srgbClr val="33120D"/>
                </a:solidFill>
                <a:latin typeface="Bookman Old Style" panose="02050604050505020204" pitchFamily="18" charset="0"/>
              </a:rPr>
              <a:t>marks in </a:t>
            </a:r>
            <a:r>
              <a:rPr lang="en-US" sz="2000" dirty="0" smtClean="0">
                <a:solidFill>
                  <a:srgbClr val="33120D"/>
                </a:solidFill>
                <a:latin typeface="Bookman Old Style" panose="02050604050505020204" pitchFamily="18" charset="0"/>
              </a:rPr>
              <a:t>Physics, </a:t>
            </a:r>
            <a:r>
              <a:rPr lang="en-US" sz="2000" dirty="0">
                <a:solidFill>
                  <a:srgbClr val="33120D"/>
                </a:solidFill>
                <a:latin typeface="Bookman Old Style" panose="02050604050505020204" pitchFamily="18" charset="0"/>
              </a:rPr>
              <a:t>Chemistry </a:t>
            </a:r>
            <a:r>
              <a:rPr lang="en-US" sz="2000" dirty="0" smtClean="0">
                <a:solidFill>
                  <a:srgbClr val="33120D"/>
                </a:solidFill>
                <a:latin typeface="Bookman Old Style" panose="02050604050505020204" pitchFamily="18" charset="0"/>
              </a:rPr>
              <a:t>and Maths put together</a:t>
            </a:r>
            <a:endParaRPr lang="en-US" sz="2000" dirty="0">
              <a:solidFill>
                <a:srgbClr val="33120D"/>
              </a:solidFill>
              <a:latin typeface="Bookman Old Style" panose="02050604050505020204" pitchFamily="18" charset="0"/>
            </a:endParaRP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Qualified </a:t>
            </a:r>
            <a:r>
              <a:rPr lang="en-US" dirty="0">
                <a:solidFill>
                  <a:srgbClr val="C00000"/>
                </a:solidFill>
                <a:latin typeface="Bookman Old Style" panose="02050604050505020204" pitchFamily="18" charset="0"/>
              </a:rPr>
              <a:t>in the </a:t>
            </a:r>
            <a:r>
              <a:rPr lang="en-US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KEAM - 2017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solidFill>
                  <a:srgbClr val="C00000"/>
                </a:solidFill>
                <a:latin typeface="Bookman Old Style" panose="02050604050505020204" pitchFamily="18" charset="0"/>
              </a:rPr>
              <a:t>An equivalency certificate in case the candidate completed the </a:t>
            </a:r>
            <a:r>
              <a:rPr lang="en-US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Plus 2 </a:t>
            </a:r>
            <a:r>
              <a:rPr lang="en-US" dirty="0">
                <a:solidFill>
                  <a:srgbClr val="C00000"/>
                </a:solidFill>
                <a:latin typeface="Bookman Old Style" panose="02050604050505020204" pitchFamily="18" charset="0"/>
              </a:rPr>
              <a:t>course </a:t>
            </a:r>
            <a:r>
              <a:rPr lang="en-US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from other State Boards.</a:t>
            </a:r>
            <a:endParaRPr lang="en-US" sz="2400" b="1" i="1" u="sng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0516-98B1-4D80-A40F-CF378A97BBD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759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90600"/>
            <a:ext cx="8001000" cy="838200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ACADEMIC ELIGIBLITY – B.TECH</a:t>
            </a:r>
            <a:endParaRPr lang="en-US" sz="3200" b="1" dirty="0">
              <a:solidFill>
                <a:srgbClr val="7B3904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57400"/>
            <a:ext cx="8229600" cy="3429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u="sng" dirty="0">
                <a:solidFill>
                  <a:srgbClr val="CD4F40"/>
                </a:solidFill>
                <a:latin typeface="Bookman Old Style" panose="02050604050505020204" pitchFamily="18" charset="0"/>
              </a:rPr>
              <a:t>B.TECH </a:t>
            </a:r>
            <a:r>
              <a:rPr lang="en-US" sz="2400" b="1" i="1" u="sng" dirty="0" smtClean="0">
                <a:solidFill>
                  <a:srgbClr val="CD4F40"/>
                </a:solidFill>
                <a:latin typeface="Bookman Old Style" panose="02050604050505020204" pitchFamily="18" charset="0"/>
              </a:rPr>
              <a:t>(NRI Quota</a:t>
            </a:r>
            <a:r>
              <a:rPr lang="en-US" sz="2400" b="1" i="1" u="sng" dirty="0">
                <a:solidFill>
                  <a:srgbClr val="CD4F40"/>
                </a:solidFill>
                <a:latin typeface="Bookman Old Style" panose="02050604050505020204" pitchFamily="18" charset="0"/>
              </a:rPr>
              <a:t>)</a:t>
            </a:r>
          </a:p>
          <a:p>
            <a:pPr lvl="0">
              <a:lnSpc>
                <a:spcPct val="150000"/>
              </a:lnSpc>
            </a:pPr>
            <a:r>
              <a:rPr lang="en-US" sz="2800" dirty="0" smtClean="0">
                <a:solidFill>
                  <a:srgbClr val="CD4F40"/>
                </a:solidFill>
                <a:latin typeface="Bookman Old Style" panose="02050604050505020204" pitchFamily="18" charset="0"/>
              </a:rPr>
              <a:t>Passed </a:t>
            </a:r>
            <a:r>
              <a:rPr lang="en-US" sz="2800" dirty="0">
                <a:solidFill>
                  <a:srgbClr val="CD4F40"/>
                </a:solidFill>
                <a:latin typeface="Bookman Old Style" panose="02050604050505020204" pitchFamily="18" charset="0"/>
              </a:rPr>
              <a:t>+2 with: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  <a:latin typeface="Bookman Old Style" panose="02050604050505020204" pitchFamily="18" charset="0"/>
              </a:rPr>
              <a:t>45% marks in Mathematics, Physics and Chemistry Put </a:t>
            </a:r>
            <a:r>
              <a:rPr lang="en-US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together</a:t>
            </a:r>
            <a:endParaRPr lang="en-US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2800" dirty="0" smtClean="0">
                <a:solidFill>
                  <a:srgbClr val="CD4F40"/>
                </a:solidFill>
                <a:latin typeface="Bookman Old Style" panose="02050604050505020204" pitchFamily="18" charset="0"/>
              </a:rPr>
              <a:t>Not required to be Qualified </a:t>
            </a:r>
            <a:r>
              <a:rPr lang="en-US" sz="2800" dirty="0">
                <a:solidFill>
                  <a:srgbClr val="CD4F40"/>
                </a:solidFill>
                <a:latin typeface="Bookman Old Style" panose="02050604050505020204" pitchFamily="18" charset="0"/>
              </a:rPr>
              <a:t>in the KEAM</a:t>
            </a:r>
            <a:r>
              <a:rPr lang="en-US" sz="2800" dirty="0" smtClean="0">
                <a:solidFill>
                  <a:srgbClr val="CD4F40"/>
                </a:solidFill>
                <a:latin typeface="Bookman Old Style" panose="02050604050505020204" pitchFamily="18" charset="0"/>
              </a:rPr>
              <a:t>.</a:t>
            </a:r>
            <a:endParaRPr lang="en-US" sz="2900" dirty="0">
              <a:solidFill>
                <a:srgbClr val="CD4F4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0516-98B1-4D80-A40F-CF378A97BBD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2406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112838"/>
            <a:ext cx="8001000" cy="715962"/>
          </a:xfrm>
        </p:spPr>
        <p:txBody>
          <a:bodyPr>
            <a:noAutofit/>
          </a:bodyPr>
          <a:lstStyle/>
          <a:p>
            <a:r>
              <a:rPr lang="en-US" sz="3200" b="1" u="sng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ACADEMIC ELIGIBLITY – B.TECH</a:t>
            </a:r>
            <a:endParaRPr lang="en-US" sz="3200" b="1" dirty="0">
              <a:solidFill>
                <a:srgbClr val="7B3904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229600" cy="434340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b="1" i="1" u="sng" dirty="0">
                <a:solidFill>
                  <a:srgbClr val="7B3904"/>
                </a:solidFill>
                <a:latin typeface="Bookman Old Style" panose="02050604050505020204" pitchFamily="18" charset="0"/>
              </a:rPr>
              <a:t>B.TECH </a:t>
            </a:r>
            <a:r>
              <a:rPr lang="en-US" b="1" i="1" u="sng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(NRI Quota) </a:t>
            </a:r>
            <a:r>
              <a:rPr lang="mr-IN" b="1" i="1" u="sng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–</a:t>
            </a:r>
            <a:r>
              <a:rPr lang="en-US" b="1" i="1" u="sng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 Additional docs required</a:t>
            </a:r>
          </a:p>
          <a:p>
            <a:pPr lvl="1" algn="just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 Sponsorship declaration/Certificate </a:t>
            </a:r>
            <a:r>
              <a:rPr lang="en-US" dirty="0">
                <a:solidFill>
                  <a:srgbClr val="7B3904"/>
                </a:solidFill>
                <a:latin typeface="Bookman Old Style" panose="02050604050505020204" pitchFamily="18" charset="0"/>
              </a:rPr>
              <a:t>duly signed by the Embassy </a:t>
            </a:r>
            <a:r>
              <a:rPr lang="en-US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of India in the country of residence of the sponsor or </a:t>
            </a:r>
            <a:r>
              <a:rPr lang="en-US" dirty="0">
                <a:solidFill>
                  <a:srgbClr val="7B3904"/>
                </a:solidFill>
                <a:latin typeface="Bookman Old Style" panose="02050604050505020204" pitchFamily="18" charset="0"/>
              </a:rPr>
              <a:t>copy of VISA of the </a:t>
            </a:r>
            <a:r>
              <a:rPr lang="en-US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sponsor.</a:t>
            </a:r>
          </a:p>
          <a:p>
            <a:pPr lvl="1" algn="just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 A certificate issued by the Revenue Authority proving</a:t>
            </a:r>
            <a:r>
              <a:rPr lang="en-US" dirty="0">
                <a:solidFill>
                  <a:srgbClr val="7B3904"/>
                </a:solidFill>
                <a:latin typeface="Bookman Old Style" panose="02050604050505020204" pitchFamily="18" charset="0"/>
              </a:rPr>
              <a:t> </a:t>
            </a:r>
            <a:r>
              <a:rPr lang="en-US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relationship with </a:t>
            </a:r>
            <a:r>
              <a:rPr lang="en-US" dirty="0">
                <a:solidFill>
                  <a:srgbClr val="7B3904"/>
                </a:solidFill>
                <a:latin typeface="Bookman Old Style" panose="02050604050505020204" pitchFamily="18" charset="0"/>
              </a:rPr>
              <a:t>the sponsor </a:t>
            </a:r>
            <a:r>
              <a:rPr lang="en-US" sz="2200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OR</a:t>
            </a:r>
          </a:p>
          <a:p>
            <a:pPr lvl="1" algn="just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2200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 Dependency certificate issued by the </a:t>
            </a:r>
            <a:r>
              <a:rPr lang="en-US" sz="2200" dirty="0">
                <a:solidFill>
                  <a:srgbClr val="7B3904"/>
                </a:solidFill>
                <a:latin typeface="Bookman Old Style" panose="02050604050505020204" pitchFamily="18" charset="0"/>
              </a:rPr>
              <a:t>S</a:t>
            </a:r>
            <a:r>
              <a:rPr lang="en-US" sz="2200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ponsor.</a:t>
            </a:r>
            <a:endParaRPr lang="en-US" sz="2200" dirty="0">
              <a:solidFill>
                <a:srgbClr val="7B3904"/>
              </a:solidFill>
              <a:latin typeface="Bookman Old Style" panose="02050604050505020204" pitchFamily="18" charset="0"/>
            </a:endParaRPr>
          </a:p>
          <a:p>
            <a:pPr lvl="1" algn="just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7B3904"/>
                </a:solidFill>
                <a:latin typeface="Bookman Old Style" panose="02050604050505020204" pitchFamily="18" charset="0"/>
              </a:rPr>
              <a:t> Copy </a:t>
            </a:r>
            <a:r>
              <a:rPr lang="en-US" dirty="0">
                <a:solidFill>
                  <a:srgbClr val="7B3904"/>
                </a:solidFill>
                <a:latin typeface="Bookman Old Style" panose="02050604050505020204" pitchFamily="18" charset="0"/>
              </a:rPr>
              <a:t>of Passport of the Sponsor.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0516-98B1-4D80-A40F-CF378A97BBD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045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1429</TotalTime>
  <Words>1329</Words>
  <Application>Microsoft Office PowerPoint</Application>
  <PresentationFormat>On-screen Show (4:3)</PresentationFormat>
  <Paragraphs>360</Paragraphs>
  <Slides>26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  <vt:variant>
        <vt:lpstr>Custom Shows</vt:lpstr>
      </vt:variant>
      <vt:variant>
        <vt:i4>1</vt:i4>
      </vt:variant>
    </vt:vector>
  </HeadingPairs>
  <TitlesOfParts>
    <vt:vector size="28" baseType="lpstr">
      <vt:lpstr>Retrospect</vt:lpstr>
      <vt:lpstr>VIDYA ACADEMY OF SCIENCE &amp; TECHNOLOGY THRISSUR</vt:lpstr>
      <vt:lpstr>COURSES &amp; SEATS – UG CORSES</vt:lpstr>
      <vt:lpstr>COURSES &amp; SEATS – PG Courses</vt:lpstr>
      <vt:lpstr>B.TECH - LE (Available Seats)</vt:lpstr>
      <vt:lpstr>ACADEMIC ELIGIBLITY – B.TECH</vt:lpstr>
      <vt:lpstr>B.TECH -RELAXATION OF MARKS (Govt. Quota Admission)</vt:lpstr>
      <vt:lpstr>ACADEMIC ELIGIBLITY – B.TECH</vt:lpstr>
      <vt:lpstr>ACADEMIC ELIGIBLITY – B.TECH</vt:lpstr>
      <vt:lpstr>ACADEMIC ELIGIBLITY – B.TECH</vt:lpstr>
      <vt:lpstr>ACADEMIC ELIGIBLITY B.TECH - LE (Govt. &amp; Mgt.)</vt:lpstr>
      <vt:lpstr> B.TECH LE (EQUIVALENCY OF BRANCHES) </vt:lpstr>
      <vt:lpstr> B.TECH LE (EQUIVALENCY OF BRANCHES) </vt:lpstr>
      <vt:lpstr> B.TECH LE (EQUIVALENCY OF BRANCHES) </vt:lpstr>
      <vt:lpstr>ACADEMIC ELIGIBLITY – MCA (Govt. &amp; Mgt.)</vt:lpstr>
      <vt:lpstr>MCA (RELAXATION OF MARKS) </vt:lpstr>
      <vt:lpstr>ACADEMIC ELIGIBLITY – M.TECH (Govt. &amp; Mgt.)</vt:lpstr>
      <vt:lpstr>M.TECH (EQUIVALENCY OF BRANCHES)</vt:lpstr>
      <vt:lpstr>M.TECH (RELAXATION OF MARKS)</vt:lpstr>
      <vt:lpstr>MERITORIOUS SCHOLARSHIPS</vt:lpstr>
      <vt:lpstr>VIDYA SCHOLARSHIPS</vt:lpstr>
      <vt:lpstr>VIDYA SCHOLARSHIPS</vt:lpstr>
      <vt:lpstr>TENTATIVE SCHEDULE</vt:lpstr>
      <vt:lpstr>TENTATIVE SCHEDULE</vt:lpstr>
      <vt:lpstr>TENTATIVE SCHEDULE</vt:lpstr>
      <vt:lpstr>TENTATIVE SCHEDULE</vt:lpstr>
      <vt:lpstr>PowerPoint Presentation</vt:lpstr>
      <vt:lpstr>Custom Show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VIDYA ACADEMY OF SCIENCE &amp; TECHNOLOGY, THRISSUR.</dc:title>
  <dc:creator>DHANYA;Arun Xavier</dc:creator>
  <cp:lastModifiedBy>DHANYA</cp:lastModifiedBy>
  <cp:revision>75</cp:revision>
  <dcterms:created xsi:type="dcterms:W3CDTF">2017-02-27T05:59:09Z</dcterms:created>
  <dcterms:modified xsi:type="dcterms:W3CDTF">2017-03-10T03:52:18Z</dcterms:modified>
</cp:coreProperties>
</file>